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7"/>
  </p:notesMasterIdLst>
  <p:sldIdLst>
    <p:sldId id="513" r:id="rId2"/>
    <p:sldId id="730" r:id="rId3"/>
    <p:sldId id="1072" r:id="rId4"/>
    <p:sldId id="1073" r:id="rId5"/>
    <p:sldId id="1053" r:id="rId6"/>
    <p:sldId id="763" r:id="rId7"/>
    <p:sldId id="1055" r:id="rId8"/>
    <p:sldId id="1056" r:id="rId9"/>
    <p:sldId id="1057" r:id="rId10"/>
    <p:sldId id="876" r:id="rId11"/>
    <p:sldId id="1058" r:id="rId12"/>
    <p:sldId id="759" r:id="rId13"/>
    <p:sldId id="788" r:id="rId14"/>
    <p:sldId id="790" r:id="rId15"/>
    <p:sldId id="927" r:id="rId16"/>
    <p:sldId id="886" r:id="rId17"/>
    <p:sldId id="792" r:id="rId18"/>
    <p:sldId id="881" r:id="rId19"/>
    <p:sldId id="930" r:id="rId20"/>
    <p:sldId id="795" r:id="rId21"/>
    <p:sldId id="812" r:id="rId22"/>
    <p:sldId id="960" r:id="rId23"/>
    <p:sldId id="1067" r:id="rId24"/>
    <p:sldId id="1068" r:id="rId25"/>
    <p:sldId id="808" r:id="rId26"/>
    <p:sldId id="961" r:id="rId27"/>
    <p:sldId id="932" r:id="rId28"/>
    <p:sldId id="1069" r:id="rId29"/>
    <p:sldId id="1070" r:id="rId30"/>
    <p:sldId id="771" r:id="rId31"/>
    <p:sldId id="865" r:id="rId32"/>
    <p:sldId id="934" r:id="rId33"/>
    <p:sldId id="1071" r:id="rId34"/>
    <p:sldId id="935" r:id="rId35"/>
    <p:sldId id="964" r:id="rId36"/>
    <p:sldId id="936" r:id="rId37"/>
    <p:sldId id="937" r:id="rId38"/>
    <p:sldId id="1066" r:id="rId39"/>
    <p:sldId id="939" r:id="rId40"/>
    <p:sldId id="940" r:id="rId41"/>
    <p:sldId id="941" r:id="rId42"/>
    <p:sldId id="946" r:id="rId43"/>
    <p:sldId id="958" r:id="rId44"/>
    <p:sldId id="874" r:id="rId45"/>
    <p:sldId id="291" r:id="rId46"/>
  </p:sldIdLst>
  <p:sldSz cx="9144000" cy="5143500" type="screen16x9"/>
  <p:notesSz cx="6858000" cy="9144000"/>
  <p:custDataLst>
    <p:tags r:id="rId4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2" autoAdjust="0"/>
    <p:restoredTop sz="86169" autoAdjust="0"/>
  </p:normalViewPr>
  <p:slideViewPr>
    <p:cSldViewPr snapToGrid="0" showGuides="1">
      <p:cViewPr varScale="1">
        <p:scale>
          <a:sx n="123" d="100"/>
          <a:sy n="123" d="100"/>
        </p:scale>
        <p:origin x="744" y="192"/>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6/22/20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‹Nº›</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Cisco Networking Academy Program</a:t>
            </a:r>
          </a:p>
          <a:p>
            <a:pPr rtl="0"/>
            <a:r>
              <a:rPr lang="es-419">
                <a:solidFill>
                  <a:schemeClr val="accent5">
                    <a:lumMod val="40000"/>
                    <a:lumOff val="60000"/>
                  </a:schemeClr>
                </a:solidFill>
              </a:rPr>
              <a:t>Introducción a Redes v7.0 (ITN)</a:t>
            </a:r>
          </a:p>
          <a:p>
            <a:pPr rtl="0"/>
            <a:r>
              <a:rPr lang="es-419"/>
              <a:t>Módulo 15: Capa de aplicación</a:t>
            </a:r>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15.1 – Aplicación, presentación y sesión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15.1 – Aplicación, presentación y sesión</a:t>
            </a:r>
          </a:p>
          <a:p>
            <a:pPr rtl="0">
              <a:lnSpc>
                <a:spcPct val="80000"/>
              </a:lnSpc>
              <a:buFontTx/>
              <a:buNone/>
            </a:pPr>
            <a:r>
              <a:rPr lang="es-419" sz="1200" b="0" kern="1200">
                <a:solidFill>
                  <a:schemeClr val="tx1"/>
                </a:solidFill>
                <a:latin typeface="Arial" charset="0"/>
                <a:ea typeface="ＭＳ Ｐゴシック" charset="0"/>
              </a:rPr>
              <a:t>15.1.1 - Capa de aplicación</a:t>
            </a:r>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15.1 – Aplicación, presentación y sesión</a:t>
            </a:r>
          </a:p>
          <a:p>
            <a:pPr rtl="0">
              <a:lnSpc>
                <a:spcPct val="80000"/>
              </a:lnSpc>
              <a:buFontTx/>
              <a:buNone/>
            </a:pPr>
            <a:r>
              <a:rPr lang="es-419" sz="1200" b="0" kern="1200">
                <a:solidFill>
                  <a:schemeClr val="tx1"/>
                </a:solidFill>
                <a:latin typeface="Arial" charset="0"/>
                <a:ea typeface="ＭＳ Ｐゴシック" charset="0"/>
              </a:rPr>
              <a:t>15.1.2 – Capa de presentación y sesión</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15.1 – Aplicación, presentación y sesión</a:t>
            </a:r>
          </a:p>
          <a:p>
            <a:pPr rtl="0">
              <a:lnSpc>
                <a:spcPct val="80000"/>
              </a:lnSpc>
              <a:buFontTx/>
              <a:buNone/>
            </a:pPr>
            <a:r>
              <a:rPr lang="es-419" sz="1200" b="0" kern="1200">
                <a:solidFill>
                  <a:schemeClr val="tx1"/>
                </a:solidFill>
                <a:latin typeface="Arial" charset="0"/>
                <a:ea typeface="ＭＳ Ｐゴシック" charset="0"/>
              </a:rPr>
              <a:t>15.1.3 – Protocolos de capa de aplicación de TCP/IP</a:t>
            </a:r>
          </a:p>
          <a:p>
            <a:pPr rtl="0">
              <a:lnSpc>
                <a:spcPct val="80000"/>
              </a:lnSpc>
              <a:buFontTx/>
              <a:buNone/>
            </a:pPr>
            <a:r>
              <a:rPr lang="es-419" sz="1200" b="0" kern="1200">
                <a:solidFill>
                  <a:schemeClr val="tx1"/>
                </a:solidFill>
                <a:latin typeface="Arial" charset="0"/>
                <a:ea typeface="ＭＳ Ｐゴシック" charset="0"/>
              </a:rPr>
              <a:t>15.1.4 — Compruebe su comprensión — Aplicación, sesión, presentación</a:t>
            </a:r>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De Punto a Punto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16</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De Punto a Punto</a:t>
            </a:r>
          </a:p>
          <a:p>
            <a:pPr rtl="0">
              <a:lnSpc>
                <a:spcPct val="80000"/>
              </a:lnSpc>
              <a:buFontTx/>
              <a:buNone/>
            </a:pPr>
            <a:r>
              <a:rPr lang="es-419">
                <a:latin typeface="Arial" charset="0"/>
              </a:rPr>
              <a:t>15.2.1 – Modelo cliente-servidor</a:t>
            </a:r>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De igual a igual</a:t>
            </a:r>
          </a:p>
          <a:p>
            <a:pPr rtl="0">
              <a:lnSpc>
                <a:spcPct val="80000"/>
              </a:lnSpc>
              <a:buFontTx/>
              <a:buNone/>
            </a:pPr>
            <a:r>
              <a:rPr lang="es-419">
                <a:latin typeface="Arial" charset="0"/>
              </a:rPr>
              <a:t>15.2.2 - Redes punto a punto</a:t>
            </a:r>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 Punto a punto</a:t>
            </a:r>
          </a:p>
          <a:p>
            <a:pPr rtl="0">
              <a:lnSpc>
                <a:spcPct val="80000"/>
              </a:lnSpc>
              <a:buFontTx/>
              <a:buNone/>
            </a:pPr>
            <a:r>
              <a:rPr lang="es-419">
                <a:latin typeface="Arial" charset="0"/>
              </a:rPr>
              <a:t>15.2.3 – Aplicaciones entre pares</a:t>
            </a:r>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15.2 – Punto a punto</a:t>
            </a:r>
          </a:p>
          <a:p>
            <a:pPr rtl="0">
              <a:lnSpc>
                <a:spcPct val="80000"/>
              </a:lnSpc>
              <a:buFontTx/>
              <a:buNone/>
            </a:pPr>
            <a:r>
              <a:rPr lang="es-419">
                <a:latin typeface="Arial" charset="0"/>
              </a:rPr>
              <a:t>15.2.4 - Aplicaciones P2P comunes</a:t>
            </a:r>
          </a:p>
          <a:p>
            <a:pPr rtl="0">
              <a:lnSpc>
                <a:spcPct val="80000"/>
              </a:lnSpc>
              <a:buFontTx/>
              <a:buNone/>
            </a:pPr>
            <a:r>
              <a:rPr lang="es-419">
                <a:latin typeface="Arial" charset="0"/>
              </a:rPr>
              <a:t>15.2.5 — Compruebe su comprensión — Peer-to-Peer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20</a:t>
            </a:fld>
            <a:endParaRPr>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21</a:t>
            </a:fld>
            <a:endParaRPr>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373114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15.3.1 – Protocolo de transferencia de hipertexto y lenguaje de marcado de hipertexto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22</a:t>
            </a:fld>
            <a:endParaRPr>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15.3.1 – Protocolo de transferencia de hipertexto y lenguaje de marcado de hipertexto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23</a:t>
            </a:fld>
            <a:endParaRPr>
              <a:solidFill>
                <a:prstClr val="black"/>
              </a:solidFill>
            </a:endParaRPr>
          </a:p>
        </p:txBody>
      </p:sp>
    </p:spTree>
    <p:extLst>
      <p:ext uri="{BB962C8B-B14F-4D97-AF65-F5344CB8AC3E}">
        <p14:creationId xmlns:p14="http://schemas.microsoft.com/office/powerpoint/2010/main" val="13607039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15.3.1 – Protocolo de transferencia de hipertexto y lenguaje de marcado de hipertexto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a:t>
            </a:fld>
            <a:endParaRPr>
              <a:solidFill>
                <a:prstClr val="black"/>
              </a:solidFill>
            </a:endParaRPr>
          </a:p>
        </p:txBody>
      </p:sp>
    </p:spTree>
    <p:extLst>
      <p:ext uri="{BB962C8B-B14F-4D97-AF65-F5344CB8AC3E}">
        <p14:creationId xmlns:p14="http://schemas.microsoft.com/office/powerpoint/2010/main" val="1706276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15.3.2 – HTTP y HTTPS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25</a:t>
            </a:fld>
            <a:endParaRPr>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15.3.3 - Protocolos de correo electrónico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26</a:t>
            </a:fld>
            <a:endParaRPr>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15.3.4 - SMTP, POP e IMAP</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27</a:t>
            </a:fld>
            <a:endParaRPr>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15.3.4 — SMTP, POP e IMAP (cont.)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28</a:t>
            </a:fld>
            <a:endParaRPr>
              <a:solidFill>
                <a:prstClr val="black"/>
              </a:solidFill>
            </a:endParaRPr>
          </a:p>
        </p:txBody>
      </p:sp>
    </p:spTree>
    <p:extLst>
      <p:ext uri="{BB962C8B-B14F-4D97-AF65-F5344CB8AC3E}">
        <p14:creationId xmlns:p14="http://schemas.microsoft.com/office/powerpoint/2010/main" val="34050933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15.3 – Protocolos web y de correo electrónico</a:t>
            </a:r>
          </a:p>
          <a:p>
            <a:pPr rtl="0">
              <a:lnSpc>
                <a:spcPct val="80000"/>
              </a:lnSpc>
              <a:buFontTx/>
              <a:buNone/>
            </a:pPr>
            <a:r>
              <a:rPr lang="es-419">
                <a:latin typeface="Arial" charset="0"/>
              </a:rPr>
              <a:t>15.3.4 - SMTP, POP e IMAP (Cont.)</a:t>
            </a:r>
          </a:p>
          <a:p>
            <a:pPr rtl="0">
              <a:lnSpc>
                <a:spcPct val="80000"/>
              </a:lnSpc>
              <a:buFontTx/>
              <a:buNone/>
            </a:pPr>
            <a:r>
              <a:rPr lang="es-419">
                <a:latin typeface="Arial" charset="0"/>
              </a:rPr>
              <a:t>15.3.5 –Compruebe su comprensión - Protocolos web y de correo electrónico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29</a:t>
            </a:fld>
            <a:endParaRPr>
              <a:solidFill>
                <a:prstClr val="black"/>
              </a:solidFill>
            </a:endParaRPr>
          </a:p>
        </p:txBody>
      </p:sp>
    </p:spTree>
    <p:extLst>
      <p:ext uri="{BB962C8B-B14F-4D97-AF65-F5344CB8AC3E}">
        <p14:creationId xmlns:p14="http://schemas.microsoft.com/office/powerpoint/2010/main" val="182389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asignación de direcciones IP</a:t>
            </a:r>
          </a:p>
        </p:txBody>
      </p:sp>
      <p:sp>
        <p:nvSpPr>
          <p:cNvPr id="4" name="Slide Number Placeholder 3"/>
          <p:cNvSpPr>
            <a:spLocks noGrp="1"/>
          </p:cNvSpPr>
          <p:nvPr>
            <p:ph type="sldNum" sz="quarter" idx="10"/>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176410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15.4.1 – Servicio de nombres de dominio</a:t>
            </a:r>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a:t>5</a:t>
            </a:fld>
            <a:endParaRPr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0979404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15.4.2 – Formato del mensaje DNS</a:t>
            </a:r>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15.4.2 — Formato de mensaje DNS (cont.)</a:t>
            </a:r>
          </a:p>
          <a:p>
            <a:endParaRPr lang="en-US" dirty="0"/>
          </a:p>
        </p:txBody>
      </p:sp>
    </p:spTree>
    <p:extLst>
      <p:ext uri="{BB962C8B-B14F-4D97-AF65-F5344CB8AC3E}">
        <p14:creationId xmlns:p14="http://schemas.microsoft.com/office/powerpoint/2010/main" val="8997160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15.4.3 – Jerarquía DNS</a:t>
            </a:r>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15.4.4 – El comando nslookup</a:t>
            </a:r>
          </a:p>
          <a:p>
            <a:pPr rtl="0">
              <a:lnSpc>
                <a:spcPct val="80000"/>
              </a:lnSpc>
              <a:buFontTx/>
              <a:buNone/>
            </a:pPr>
            <a:r>
              <a:rPr lang="es-419">
                <a:latin typeface="Arial" charset="0"/>
              </a:rPr>
              <a:t>15.4.5 — Comprobador de sintaxis — El comando nslookup</a:t>
            </a:r>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15.4.6 - Protocolo de configuración dinámica de host</a:t>
            </a:r>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15.4.7 – Funcionamiento de DHCP</a:t>
            </a:r>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15.4 – Servicios de direccionamiento IP</a:t>
            </a:r>
          </a:p>
          <a:p>
            <a:pPr rtl="0">
              <a:lnSpc>
                <a:spcPct val="80000"/>
              </a:lnSpc>
              <a:buFontTx/>
              <a:buNone/>
            </a:pPr>
            <a:r>
              <a:rPr lang="es-419">
                <a:latin typeface="Arial" charset="0"/>
              </a:rPr>
              <a:t>15.4.8 - Laboratorio - Observe la resolución de DNS</a:t>
            </a:r>
          </a:p>
          <a:p>
            <a:pPr rtl="0">
              <a:lnSpc>
                <a:spcPct val="80000"/>
              </a:lnSpc>
              <a:buFontTx/>
              <a:buNone/>
            </a:pPr>
            <a:r>
              <a:rPr lang="es-419">
                <a:latin typeface="Arial" charset="0"/>
              </a:rPr>
              <a:t>15.4.9 — Compruebe su comprensión — Servicios de direccionamiento IP</a:t>
            </a:r>
          </a:p>
        </p:txBody>
      </p:sp>
    </p:spTree>
    <p:extLst>
      <p:ext uri="{BB962C8B-B14F-4D97-AF65-F5344CB8AC3E}">
        <p14:creationId xmlns:p14="http://schemas.microsoft.com/office/powerpoint/2010/main" val="195928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15.5 – Servicios de uso compartido de archivos</a:t>
            </a:r>
          </a:p>
        </p:txBody>
      </p:sp>
      <p:sp>
        <p:nvSpPr>
          <p:cNvPr id="4" name="Slide Number Placeholder 3"/>
          <p:cNvSpPr>
            <a:spLocks noGrp="1"/>
          </p:cNvSpPr>
          <p:nvPr>
            <p:ph type="sldNum" sz="quarter" idx="10"/>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1552175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15.5 – Servicios de uso compartido de archivos</a:t>
            </a:r>
          </a:p>
          <a:p>
            <a:pPr rtl="0">
              <a:lnSpc>
                <a:spcPct val="80000"/>
              </a:lnSpc>
              <a:buFontTx/>
              <a:buNone/>
            </a:pPr>
            <a:r>
              <a:rPr lang="es-419">
                <a:latin typeface="Arial" charset="0"/>
              </a:rPr>
              <a:t>15.5.1 - Protocolo de transferencia de archivos</a:t>
            </a:r>
          </a:p>
        </p:txBody>
      </p:sp>
    </p:spTree>
    <p:extLst>
      <p:ext uri="{BB962C8B-B14F-4D97-AF65-F5344CB8AC3E}">
        <p14:creationId xmlns:p14="http://schemas.microsoft.com/office/powerpoint/2010/main" val="1289058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15.5 – Servicios de uso compartido de archivos</a:t>
            </a:r>
          </a:p>
          <a:p>
            <a:pPr rtl="0">
              <a:lnSpc>
                <a:spcPct val="80000"/>
              </a:lnSpc>
              <a:buFontTx/>
              <a:buNone/>
            </a:pPr>
            <a:r>
              <a:rPr lang="es-419">
                <a:latin typeface="Arial" charset="0"/>
              </a:rPr>
              <a:t>15.5.2 – Bloqueo de mensajes del servidor</a:t>
            </a:r>
          </a:p>
          <a:p>
            <a:pPr rtl="0">
              <a:lnSpc>
                <a:spcPct val="80000"/>
              </a:lnSpc>
              <a:buFontTx/>
              <a:buNone/>
            </a:pPr>
            <a:r>
              <a:rPr lang="es-419">
                <a:latin typeface="Arial" charset="0"/>
              </a:rPr>
              <a:t>15.5.3 — Compruebe su comprensión — Servicios de intercambio de archivos</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6</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15.6 – Práctica del Módulo y Cuestionario</a:t>
            </a:r>
          </a:p>
        </p:txBody>
      </p:sp>
      <p:sp>
        <p:nvSpPr>
          <p:cNvPr id="4" name="Slide Number Placeholder 3"/>
          <p:cNvSpPr>
            <a:spLocks noGrp="1"/>
          </p:cNvSpPr>
          <p:nvPr>
            <p:ph type="sldNum" sz="quarter" idx="10"/>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1764032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15.6 – Práctica del módulo y cuestionario</a:t>
            </a:r>
          </a:p>
          <a:p>
            <a:pPr rtl="0">
              <a:lnSpc>
                <a:spcPct val="80000"/>
              </a:lnSpc>
              <a:buFontTx/>
              <a:buNone/>
            </a:pPr>
            <a:r>
              <a:rPr lang="es-419">
                <a:latin typeface="Arial" charset="0"/>
              </a:rPr>
              <a:t>15.6.1 - ¿Qué aprendí en este módulo?</a:t>
            </a:r>
          </a:p>
          <a:p>
            <a:pPr rtl="0">
              <a:lnSpc>
                <a:spcPct val="80000"/>
              </a:lnSpc>
              <a:buFontTx/>
              <a:buNone/>
            </a:pPr>
            <a:r>
              <a:rPr lang="es-419">
                <a:latin typeface="Arial" charset="0"/>
              </a:rPr>
              <a:t>15.6.2 — Prueba de módulo — Capa de aplicación</a:t>
            </a:r>
          </a:p>
        </p:txBody>
      </p:sp>
    </p:spTree>
    <p:extLst>
      <p:ext uri="{BB962C8B-B14F-4D97-AF65-F5344CB8AC3E}">
        <p14:creationId xmlns:p14="http://schemas.microsoft.com/office/powerpoint/2010/main" val="14768241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44</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419" sz="1200" dirty="0">
                <a:latin typeface="Arial" charset="0"/>
              </a:rPr>
              <a:t>Módulo 15: Capa de aplicación</a:t>
            </a:r>
            <a:br>
              <a:rPr lang="en-US" dirty="0">
                <a:latin typeface="Arial" charset="0"/>
              </a:rPr>
            </a:br>
            <a:r>
              <a:rPr lang="es-419" dirty="0">
                <a:latin typeface="Arial" charset="0"/>
              </a:rPr>
              <a:t>Nuevos Términos y Comando</a:t>
            </a:r>
            <a:endParaRPr lang="es-419" dirty="0"/>
          </a:p>
        </p:txBody>
      </p:sp>
    </p:spTree>
    <p:extLst>
      <p:ext uri="{BB962C8B-B14F-4D97-AF65-F5344CB8AC3E}">
        <p14:creationId xmlns:p14="http://schemas.microsoft.com/office/powerpoint/2010/main" val="22467429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7</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8</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Cisco Networking Academy Program</a:t>
            </a:r>
          </a:p>
          <a:p>
            <a:pPr rtl="0"/>
            <a:r>
              <a:rPr lang="es-419">
                <a:solidFill>
                  <a:schemeClr val="accent5">
                    <a:lumMod val="40000"/>
                    <a:lumOff val="60000"/>
                  </a:schemeClr>
                </a:solidFill>
              </a:rPr>
              <a:t>Introducción a Redes v7.0 (ITN)</a:t>
            </a:r>
          </a:p>
          <a:p>
            <a:pPr rtl="0"/>
            <a:r>
              <a:rPr lang="es-419"/>
              <a:t>Módulo 15: Capa de aplicación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11</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15 - Capa de aplicación</a:t>
            </a:r>
          </a:p>
          <a:p>
            <a:pPr rtl="0">
              <a:lnSpc>
                <a:spcPct val="80000"/>
              </a:lnSpc>
              <a:buFontTx/>
              <a:buNone/>
            </a:pPr>
            <a:r>
              <a:rPr lang="es-419" sz="1200" kern="1200">
                <a:solidFill>
                  <a:schemeClr val="tx1"/>
                </a:solidFill>
                <a:latin typeface="Arial" charset="0"/>
                <a:ea typeface="ＭＳ Ｐゴシック" charset="0"/>
                <a:cs typeface="ＭＳ Ｐゴシック" charset="0"/>
              </a:rPr>
              <a:t>15.0.2 - ¿Qué aprenderé a hacer en el módulo?</a:t>
            </a:r>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‹Nº›</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rtl="0" fontAlgn="auto">
                <a:spcBef>
                  <a:spcPts val="0"/>
                </a:spcBef>
                <a:spcAft>
                  <a:spcPts val="0"/>
                </a:spcAft>
                <a:defRPr/>
              </a:pPr>
              <a:t>‹Nº›</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rtl="0" fontAlgn="auto">
                <a:spcBef>
                  <a:spcPts val="0"/>
                </a:spcBef>
                <a:spcAft>
                  <a:spcPts val="0"/>
                </a:spcAft>
                <a:defRPr/>
              </a:pPr>
              <a:t>‹Nº›</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2016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3.tiff"/></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4.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5.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8.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3.xml"/><Relationship Id="rId4" Type="http://schemas.openxmlformats.org/officeDocument/2006/relationships/image" Target="../media/image9.tif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11.tiff"/><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2.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3.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4.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5.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6.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17.tiff"/></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21.tif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22.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3.tif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24.tiff"/></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25.tif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6.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4.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es-419">
                <a:solidFill>
                  <a:schemeClr val="accent5">
                    <a:lumMod val="40000"/>
                    <a:lumOff val="60000"/>
                  </a:schemeClr>
                </a:solidFill>
              </a:rPr>
              <a:t>Módulo 15: Capa de aplicación</a:t>
            </a:r>
          </a:p>
        </p:txBody>
      </p:sp>
      <p:sp>
        <p:nvSpPr>
          <p:cNvPr id="5" name="Text Placeholder 4"/>
          <p:cNvSpPr>
            <a:spLocks noGrp="1"/>
          </p:cNvSpPr>
          <p:nvPr>
            <p:ph type="body" sz="quarter" idx="13"/>
          </p:nvPr>
        </p:nvSpPr>
        <p:spPr>
          <a:xfrm>
            <a:off x="469497" y="3127609"/>
            <a:ext cx="5925246" cy="299001"/>
          </a:xfrm>
        </p:spPr>
        <p:txBody>
          <a:bodyPr/>
          <a:lstStyle/>
          <a:p>
            <a:pPr rtl="0"/>
            <a:r>
              <a:rPr lang="es-419">
                <a:solidFill>
                  <a:schemeClr val="bg2">
                    <a:lumMod val="40000"/>
                    <a:lumOff val="60000"/>
                  </a:schemeClr>
                </a:solidFill>
              </a:rPr>
              <a:t>Materiales del instructor</a:t>
            </a: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p:txBody>
      </p:sp>
      <p:sp>
        <p:nvSpPr>
          <p:cNvPr id="6" name="Title 5"/>
          <p:cNvSpPr>
            <a:spLocks noGrp="1"/>
          </p:cNvSpPr>
          <p:nvPr>
            <p:ph type="ctrTitle"/>
          </p:nvPr>
        </p:nvSpPr>
        <p:spPr>
          <a:xfrm>
            <a:off x="469497" y="2316480"/>
            <a:ext cx="6672708" cy="1080143"/>
          </a:xfrm>
        </p:spPr>
        <p:txBody>
          <a:bodyPr/>
          <a:lstStyle/>
          <a:p>
            <a:pPr rtl="0"/>
            <a:r>
              <a:rPr lang="es-419">
                <a:solidFill>
                  <a:schemeClr val="accent5">
                    <a:lumMod val="40000"/>
                    <a:lumOff val="60000"/>
                  </a:schemeClr>
                </a:solidFill>
              </a:rPr>
              <a:t>Módulo 15: Capa de aplicación</a:t>
            </a:r>
            <a:br>
              <a:rPr lang="en-US" dirty="0">
                <a:solidFill>
                  <a:schemeClr val="accent5">
                    <a:lumMod val="40000"/>
                    <a:lumOff val="60000"/>
                  </a:schemeClr>
                </a:solidFill>
              </a:rPr>
            </a:b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módulo</a:t>
            </a:r>
          </a:p>
        </p:txBody>
      </p:sp>
      <p:sp>
        <p:nvSpPr>
          <p:cNvPr id="4099" name="Rectangle 34"/>
          <p:cNvSpPr>
            <a:spLocks noGrp="1" noChangeArrowheads="1"/>
          </p:cNvSpPr>
          <p:nvPr>
            <p:ph idx="1"/>
          </p:nvPr>
        </p:nvSpPr>
        <p:spPr>
          <a:xfrm>
            <a:off x="0" y="710714"/>
            <a:ext cx="9006840" cy="757552"/>
          </a:xfrm>
        </p:spPr>
        <p:txBody>
          <a:bodyPr/>
          <a:lstStyle/>
          <a:p>
            <a:pPr marL="474662" lvl="1" indent="-285750" rtl="0"/>
            <a:r>
              <a:rPr lang="es-419" b="1"/>
              <a:t>Título del módulo</a:t>
            </a:r>
            <a:r>
              <a:rPr lang="es-419"/>
              <a:t>: Capa de aplicación</a:t>
            </a:r>
          </a:p>
          <a:p>
            <a:pPr marL="474662" lvl="1" indent="-285750" rtl="0"/>
            <a:r>
              <a:rPr lang="es-419" b="1"/>
              <a:t>Objetivo del módulo:</a:t>
            </a:r>
            <a:r>
              <a:rPr lang="es-419"/>
              <a:t> Explicar el funcionamiento de los protocolos de capa de aplicación para brindar soporte a las aplicaciones de usuario final.</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2908828119"/>
              </p:ext>
            </p:extLst>
          </p:nvPr>
        </p:nvGraphicFramePr>
        <p:xfrm>
          <a:off x="645953" y="1705524"/>
          <a:ext cx="7961152" cy="2695923"/>
        </p:xfrm>
        <a:graphic>
          <a:graphicData uri="http://schemas.openxmlformats.org/drawingml/2006/table">
            <a:tbl>
              <a:tblPr firstRow="1" firstCol="1" bandRow="1">
                <a:tableStyleId>{5C22544A-7EE6-4342-B048-85BDC9FD1C3A}</a:tableStyleId>
              </a:tblPr>
              <a:tblGrid>
                <a:gridCol w="3196829">
                  <a:extLst>
                    <a:ext uri="{9D8B030D-6E8A-4147-A177-3AD203B41FA5}">
                      <a16:colId xmlns:a16="http://schemas.microsoft.com/office/drawing/2014/main" val="1523797708"/>
                    </a:ext>
                  </a:extLst>
                </a:gridCol>
                <a:gridCol w="4764323">
                  <a:extLst>
                    <a:ext uri="{9D8B030D-6E8A-4147-A177-3AD203B41FA5}">
                      <a16:colId xmlns:a16="http://schemas.microsoft.com/office/drawing/2014/main" val="2750207184"/>
                    </a:ext>
                  </a:extLst>
                </a:gridCol>
              </a:tblGrid>
              <a:tr h="324813">
                <a:tc>
                  <a:txBody>
                    <a:bodyPr/>
                    <a:lstStyle/>
                    <a:p>
                      <a:pPr marL="0" marR="0" rtl="0">
                        <a:lnSpc>
                          <a:spcPct val="107000"/>
                        </a:lnSpc>
                        <a:spcBef>
                          <a:spcPts val="0"/>
                        </a:spcBef>
                        <a:spcAft>
                          <a:spcPts val="0"/>
                        </a:spcAft>
                      </a:pPr>
                      <a:r>
                        <a:rPr lang="es-419" sz="1100">
                          <a:effectLst/>
                        </a:rPr>
                        <a:t>Título del tema</a:t>
                      </a:r>
                    </a:p>
                  </a:txBody>
                  <a:tcPr marL="68580" marR="68580" marT="0" marB="0" anchor="ctr"/>
                </a:tc>
                <a:tc>
                  <a:txBody>
                    <a:bodyPr/>
                    <a:lstStyle/>
                    <a:p>
                      <a:pPr marL="0" marR="0" rtl="0">
                        <a:lnSpc>
                          <a:spcPct val="107000"/>
                        </a:lnSpc>
                        <a:spcBef>
                          <a:spcPts val="0"/>
                        </a:spcBef>
                        <a:spcAft>
                          <a:spcPts val="0"/>
                        </a:spcAft>
                      </a:pPr>
                      <a:r>
                        <a:rPr lang="es-419" sz="1100">
                          <a:effectLst/>
                        </a:rPr>
                        <a:t>Objetivo del tema</a:t>
                      </a:r>
                    </a:p>
                  </a:txBody>
                  <a:tcPr marL="68580" marR="68580" marT="0" marB="0" anchor="ctr"/>
                </a:tc>
                <a:extLst>
                  <a:ext uri="{0D108BD9-81ED-4DB2-BD59-A6C34878D82A}">
                    <a16:rowId xmlns:a16="http://schemas.microsoft.com/office/drawing/2014/main" val="1874061904"/>
                  </a:ext>
                </a:extLst>
              </a:tr>
              <a:tr h="699345">
                <a:tc>
                  <a:txBody>
                    <a:bodyPr/>
                    <a:lstStyle/>
                    <a:p>
                      <a:pPr rtl="0" fontAlgn="ctr"/>
                      <a:r>
                        <a:rPr lang="es-419" sz="1100" b="1">
                          <a:effectLst/>
                        </a:rPr>
                        <a:t>Aplicación, presentación y sesión</a:t>
                      </a:r>
                    </a:p>
                  </a:txBody>
                  <a:tcPr marL="47625" marR="47625" marT="47625" marB="47625" anchor="ctr"/>
                </a:tc>
                <a:tc>
                  <a:txBody>
                    <a:bodyPr/>
                    <a:lstStyle/>
                    <a:p>
                      <a:pPr rtl="0" fontAlgn="ctr"/>
                      <a:r>
                        <a:rPr lang="es-419" sz="1100" b="0">
                          <a:effectLst/>
                        </a:rPr>
                        <a:t>Explicar cómo las funciones de la capa de aplicación, la capa de presentación y la capa de sesión funcionan juntas para proporcionar servicios de red a las aplicaciones de usuario final.</a:t>
                      </a:r>
                    </a:p>
                  </a:txBody>
                  <a:tcPr marL="47625" marR="47625" marT="47625" marB="47625" anchor="ctr"/>
                </a:tc>
                <a:extLst>
                  <a:ext uri="{0D108BD9-81ED-4DB2-BD59-A6C34878D82A}">
                    <a16:rowId xmlns:a16="http://schemas.microsoft.com/office/drawing/2014/main" val="1646858405"/>
                  </a:ext>
                </a:extLst>
              </a:tr>
              <a:tr h="503350">
                <a:tc>
                  <a:txBody>
                    <a:bodyPr/>
                    <a:lstStyle/>
                    <a:p>
                      <a:pPr rtl="0" fontAlgn="ctr"/>
                      <a:r>
                        <a:rPr lang="es-419" sz="1100" b="1">
                          <a:effectLst/>
                        </a:rPr>
                        <a:t>Punto a punto</a:t>
                      </a:r>
                    </a:p>
                  </a:txBody>
                  <a:tcPr marL="47625" marR="47625" marT="47625" marB="47625" anchor="ctr"/>
                </a:tc>
                <a:tc>
                  <a:txBody>
                    <a:bodyPr/>
                    <a:lstStyle/>
                    <a:p>
                      <a:pPr rtl="0" fontAlgn="ctr"/>
                      <a:r>
                        <a:rPr lang="es-419" sz="1100" b="0">
                          <a:effectLst/>
                        </a:rPr>
                        <a:t>Explique cómo funcionan las aplicaciones de usuario final en una red punto a punto.</a:t>
                      </a:r>
                    </a:p>
                  </a:txBody>
                  <a:tcPr marL="47625" marR="47625" marT="47625" marB="47625" anchor="ctr"/>
                </a:tc>
                <a:extLst>
                  <a:ext uri="{0D108BD9-81ED-4DB2-BD59-A6C34878D82A}">
                    <a16:rowId xmlns:a16="http://schemas.microsoft.com/office/drawing/2014/main" val="3216917477"/>
                  </a:ext>
                </a:extLst>
              </a:tr>
              <a:tr h="389971">
                <a:tc>
                  <a:txBody>
                    <a:bodyPr/>
                    <a:lstStyle/>
                    <a:p>
                      <a:pPr rtl="0" fontAlgn="ctr"/>
                      <a:r>
                        <a:rPr lang="es-419" sz="1100" b="1">
                          <a:effectLst/>
                        </a:rPr>
                        <a:t>Protocolos web y de correo electrónico</a:t>
                      </a:r>
                    </a:p>
                  </a:txBody>
                  <a:tcPr marL="47625" marR="47625" marT="47625" marB="47625" anchor="ctr"/>
                </a:tc>
                <a:tc>
                  <a:txBody>
                    <a:bodyPr/>
                    <a:lstStyle/>
                    <a:p>
                      <a:pPr rtl="0" fontAlgn="ctr"/>
                      <a:r>
                        <a:rPr lang="es-419" sz="1100" b="0">
                          <a:effectLst/>
                        </a:rPr>
                        <a:t>Explique la forma en que funcionan los protocolos web y de correo electrónico.</a:t>
                      </a:r>
                    </a:p>
                  </a:txBody>
                  <a:tcPr marL="47625" marR="47625" marT="47625" marB="47625" anchor="ctr"/>
                </a:tc>
                <a:extLst>
                  <a:ext uri="{0D108BD9-81ED-4DB2-BD59-A6C34878D82A}">
                    <a16:rowId xmlns:a16="http://schemas.microsoft.com/office/drawing/2014/main" val="223668542"/>
                  </a:ext>
                </a:extLst>
              </a:tr>
              <a:tr h="307355">
                <a:tc>
                  <a:txBody>
                    <a:bodyPr/>
                    <a:lstStyle/>
                    <a:p>
                      <a:pPr rtl="0" fontAlgn="ctr"/>
                      <a:r>
                        <a:rPr lang="es-419" sz="1100" b="1">
                          <a:effectLst/>
                        </a:rPr>
                        <a:t>Servicios de direccionamiento IP</a:t>
                      </a:r>
                    </a:p>
                  </a:txBody>
                  <a:tcPr marL="47625" marR="47625" marT="47625" marB="47625" anchor="ctr"/>
                </a:tc>
                <a:tc>
                  <a:txBody>
                    <a:bodyPr/>
                    <a:lstStyle/>
                    <a:p>
                      <a:pPr rtl="0" fontAlgn="ctr"/>
                      <a:r>
                        <a:rPr lang="es-419" sz="1100" b="0">
                          <a:effectLst/>
                        </a:rPr>
                        <a:t>Explique cómo funcionan de DNS y DHCP.</a:t>
                      </a:r>
                    </a:p>
                  </a:txBody>
                  <a:tcPr marL="47625" marR="47625" marT="47625" marB="47625" anchor="ctr"/>
                </a:tc>
                <a:extLst>
                  <a:ext uri="{0D108BD9-81ED-4DB2-BD59-A6C34878D82A}">
                    <a16:rowId xmlns:a16="http://schemas.microsoft.com/office/drawing/2014/main" val="1435904258"/>
                  </a:ext>
                </a:extLst>
              </a:tr>
              <a:tr h="389971">
                <a:tc>
                  <a:txBody>
                    <a:bodyPr/>
                    <a:lstStyle/>
                    <a:p>
                      <a:pPr rtl="0" fontAlgn="ctr"/>
                      <a:r>
                        <a:rPr lang="es-419" sz="1100" b="1">
                          <a:effectLst/>
                        </a:rPr>
                        <a:t>Servicios de intercambio de archivos</a:t>
                      </a:r>
                    </a:p>
                  </a:txBody>
                  <a:tcPr marL="47625" marR="47625" marT="47625" marB="47625" anchor="ctr"/>
                </a:tc>
                <a:tc>
                  <a:txBody>
                    <a:bodyPr/>
                    <a:lstStyle/>
                    <a:p>
                      <a:pPr rtl="0" fontAlgn="ctr"/>
                      <a:r>
                        <a:rPr lang="es-419" sz="1100" b="0">
                          <a:effectLst/>
                        </a:rPr>
                        <a:t>Explique la forma en que funcionan los protocolos de transferencia de archivos.</a:t>
                      </a:r>
                    </a:p>
                  </a:txBody>
                  <a:tcPr marL="47625" marR="47625" marT="47625" marB="47625" anchor="ctr"/>
                </a:tc>
                <a:extLst>
                  <a:ext uri="{0D108BD9-81ED-4DB2-BD59-A6C34878D82A}">
                    <a16:rowId xmlns:a16="http://schemas.microsoft.com/office/drawing/2014/main" val="131737215"/>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547" y="1895430"/>
            <a:ext cx="8160905" cy="1352639"/>
          </a:xfrm>
        </p:spPr>
        <p:txBody>
          <a:bodyPr/>
          <a:lstStyle/>
          <a:p>
            <a:pPr rtl="0"/>
            <a:r>
              <a:rPr lang="es-419">
                <a:solidFill>
                  <a:schemeClr val="accent5">
                    <a:lumMod val="40000"/>
                    <a:lumOff val="60000"/>
                  </a:schemeClr>
                </a:solidFill>
              </a:rPr>
              <a:t>15.1 Solicitud, presentación y sesión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Aplicación, presentación y sesión </a:t>
            </a:r>
            <a:br>
              <a:rPr lang="en-US" altLang="en-US" dirty="0"/>
            </a:br>
            <a:r>
              <a:rPr lang="es-419"/>
              <a:t>Capa de aplicación</a:t>
            </a:r>
          </a:p>
        </p:txBody>
      </p:sp>
      <p:sp>
        <p:nvSpPr>
          <p:cNvPr id="8195" name="Rectangle 6"/>
          <p:cNvSpPr>
            <a:spLocks noGrp="1" noChangeArrowheads="1"/>
          </p:cNvSpPr>
          <p:nvPr>
            <p:ph idx="1"/>
          </p:nvPr>
        </p:nvSpPr>
        <p:spPr>
          <a:xfrm>
            <a:off x="144065" y="888396"/>
            <a:ext cx="3950857" cy="3284359"/>
          </a:xfrm>
        </p:spPr>
        <p:txBody>
          <a:bodyPr/>
          <a:lstStyle/>
          <a:p>
            <a:pPr rtl="0">
              <a:buFont typeface="Arial" panose="020B0604020202020204" pitchFamily="34" charset="0"/>
              <a:buChar char="•"/>
            </a:pPr>
            <a:r>
              <a:rPr lang="es-419"/>
              <a:t>Las tres capas superiores del modelo OSI (aplicación, presentación y sesión) definen funciones de la capa de aplicación TCP / IP.</a:t>
            </a:r>
          </a:p>
          <a:p>
            <a:pPr rtl="0">
              <a:buFont typeface="Arial" panose="020B0604020202020204" pitchFamily="34" charset="0"/>
              <a:buChar char="•"/>
            </a:pPr>
            <a:r>
              <a:rPr lang="es-419"/>
              <a:t>La capa de aplicación proporciona la interfaz entre las aplicaciones utilizadas para comunicarse y la red subyacente a través de la cual se transmiten los mensajes.</a:t>
            </a:r>
          </a:p>
          <a:p>
            <a:pPr rtl="0">
              <a:buFont typeface="Arial" panose="020B0604020202020204" pitchFamily="34" charset="0"/>
              <a:buChar char="•"/>
            </a:pPr>
            <a:r>
              <a:rPr lang="es-419"/>
              <a:t>Algunos de los protocolos de capa de aplicación más conocidos incluyen HTTP, FTP, TFTP, IMAP y DNS.</a:t>
            </a:r>
          </a:p>
        </p:txBody>
      </p:sp>
      <p:pic>
        <p:nvPicPr>
          <p:cNvPr id="3" name="Picture 2">
            <a:extLst>
              <a:ext uri="{FF2B5EF4-FFF2-40B4-BE49-F238E27FC236}">
                <a16:creationId xmlns:a16="http://schemas.microsoft.com/office/drawing/2014/main" id="{CBD5F2B3-CD4D-C44D-9149-650EFF80226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094922" y="798944"/>
            <a:ext cx="4800600" cy="3061345"/>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Aplicación, presentación y sesión </a:t>
            </a:r>
            <a:br>
              <a:rPr lang="en-US" altLang="en-US" dirty="0"/>
            </a:br>
            <a:r>
              <a:rPr lang="es-419"/>
              <a:t>Capa de presentación y sesión</a:t>
            </a:r>
          </a:p>
        </p:txBody>
      </p:sp>
      <p:sp>
        <p:nvSpPr>
          <p:cNvPr id="8195" name="Rectangle 6"/>
          <p:cNvSpPr>
            <a:spLocks noGrp="1" noChangeArrowheads="1"/>
          </p:cNvSpPr>
          <p:nvPr>
            <p:ph idx="1"/>
          </p:nvPr>
        </p:nvSpPr>
        <p:spPr>
          <a:xfrm>
            <a:off x="145356" y="798944"/>
            <a:ext cx="4317532" cy="3806612"/>
          </a:xfrm>
        </p:spPr>
        <p:txBody>
          <a:bodyPr/>
          <a:lstStyle/>
          <a:p>
            <a:pPr marL="0" indent="0" rtl="0">
              <a:buNone/>
            </a:pPr>
            <a:r>
              <a:rPr lang="es-419" sz="1200" dirty="0"/>
              <a:t>La capa de presentación tiene tres funciones principales:</a:t>
            </a:r>
          </a:p>
          <a:p>
            <a:pPr lvl="2" rtl="0">
              <a:buFont typeface="Arial" panose="020B0604020202020204" pitchFamily="34" charset="0"/>
              <a:buChar char="•"/>
            </a:pPr>
            <a:r>
              <a:rPr lang="es-419" dirty="0"/>
              <a:t>Dar formato a los datos del dispositivo de origen, o presentarlos, en una forma compatible para que lo reciba el dispositivo de destino.</a:t>
            </a:r>
          </a:p>
          <a:p>
            <a:pPr lvl="2" rtl="0">
              <a:buFont typeface="Arial" panose="020B0604020202020204" pitchFamily="34" charset="0"/>
              <a:buChar char="•"/>
            </a:pPr>
            <a:r>
              <a:rPr lang="es-419" dirty="0"/>
              <a:t>Comprimir los datos de forma tal que los pueda descomprimir el dispositivo de destino.</a:t>
            </a:r>
          </a:p>
          <a:p>
            <a:pPr lvl="2" rtl="0">
              <a:buFont typeface="Arial" panose="020B0604020202020204" pitchFamily="34" charset="0"/>
              <a:buChar char="•"/>
            </a:pPr>
            <a:r>
              <a:rPr lang="es-419" dirty="0"/>
              <a:t>Cifrar los datos para transmitirlos y descifrarlos al recibirlos.</a:t>
            </a:r>
          </a:p>
          <a:p>
            <a:pPr marL="0" indent="0" rtl="0">
              <a:buNone/>
            </a:pPr>
            <a:r>
              <a:rPr lang="es-419" sz="1200" dirty="0"/>
              <a:t>Función de la capa de sesión:</a:t>
            </a:r>
          </a:p>
          <a:p>
            <a:pPr lvl="3" rtl="0">
              <a:buFont typeface="Arial" panose="020B0604020202020204" pitchFamily="34" charset="0"/>
              <a:buChar char="•"/>
            </a:pPr>
            <a:r>
              <a:rPr lang="es-419" sz="1200" dirty="0"/>
              <a:t>Crear y mantener diálogos entre las aplicaciones de origen y de destino. </a:t>
            </a:r>
          </a:p>
          <a:p>
            <a:pPr lvl="3" rtl="0">
              <a:buFont typeface="Arial" panose="020B0604020202020204" pitchFamily="34" charset="0"/>
              <a:buChar char="•"/>
            </a:pPr>
            <a:r>
              <a:rPr lang="es-419" sz="1200" dirty="0"/>
              <a:t>La capa de sesión maneja el intercambio de información para iniciar los diálogos y mantenerlos activos, y para reiniciar sesiones que se interrumpieron o que estuvieron inactivas durante un período prolongado.</a:t>
            </a:r>
          </a:p>
        </p:txBody>
      </p:sp>
      <p:pic>
        <p:nvPicPr>
          <p:cNvPr id="3" name="Picture 2">
            <a:extLst>
              <a:ext uri="{FF2B5EF4-FFF2-40B4-BE49-F238E27FC236}">
                <a16:creationId xmlns:a16="http://schemas.microsoft.com/office/drawing/2014/main" id="{644F26E1-C4D9-4741-B3D4-5D7EEC2625D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62888" y="1367405"/>
            <a:ext cx="4419694" cy="263389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Aplicación, presentación y sesión </a:t>
            </a:r>
            <a:br>
              <a:rPr lang="en-US" altLang="en-US" dirty="0"/>
            </a:br>
            <a:r>
              <a:rPr lang="es-419"/>
              <a:t>Protocolos de capa de aplicación de TCP/IP</a:t>
            </a:r>
          </a:p>
        </p:txBody>
      </p:sp>
      <p:sp>
        <p:nvSpPr>
          <p:cNvPr id="8195" name="Rectangle 6"/>
          <p:cNvSpPr>
            <a:spLocks noGrp="1" noChangeArrowheads="1"/>
          </p:cNvSpPr>
          <p:nvPr>
            <p:ph idx="1"/>
          </p:nvPr>
        </p:nvSpPr>
        <p:spPr>
          <a:xfrm>
            <a:off x="145357" y="925513"/>
            <a:ext cx="8483488" cy="1791929"/>
          </a:xfrm>
        </p:spPr>
        <p:txBody>
          <a:bodyPr/>
          <a:lstStyle/>
          <a:p>
            <a:pPr rtl="0">
              <a:spcAft>
                <a:spcPts val="100"/>
              </a:spcAft>
              <a:buFont typeface="Arial" panose="020B0604020202020204" pitchFamily="34" charset="0"/>
              <a:buChar char="•"/>
            </a:pPr>
            <a:r>
              <a:rPr lang="es-419"/>
              <a:t>Los protocolos de aplicación TCP/IP especifican el formato y la información de control necesarios para muchas funciones de comunicación comunes de Internet.</a:t>
            </a:r>
          </a:p>
          <a:p>
            <a:pPr rtl="0">
              <a:spcAft>
                <a:spcPts val="100"/>
              </a:spcAft>
              <a:buFont typeface="Arial" panose="020B0604020202020204" pitchFamily="34" charset="0"/>
              <a:buChar char="•"/>
            </a:pPr>
            <a:r>
              <a:rPr lang="es-419"/>
              <a:t>Los protocolos de capa de aplicación son utilizados tanto por los dispositivos de origen como de destino durante una sesión de comunicación. </a:t>
            </a:r>
          </a:p>
          <a:p>
            <a:pPr rtl="0">
              <a:spcAft>
                <a:spcPts val="100"/>
              </a:spcAft>
              <a:buFont typeface="Arial" panose="020B0604020202020204" pitchFamily="34" charset="0"/>
              <a:buChar char="•"/>
            </a:pPr>
            <a:r>
              <a:rPr lang="es-419"/>
              <a:t>Para que las comunicaciones se lleven a cabo correctamente, los protocolos de capa de aplicación que se implementaron en los hosts de origen y de destino deben ser compatibles.</a:t>
            </a:r>
          </a:p>
        </p:txBody>
      </p:sp>
      <p:sp>
        <p:nvSpPr>
          <p:cNvPr id="2" name="TextBox 1">
            <a:extLst>
              <a:ext uri="{FF2B5EF4-FFF2-40B4-BE49-F238E27FC236}">
                <a16:creationId xmlns:a16="http://schemas.microsoft.com/office/drawing/2014/main" id="{BFA33B45-7E2E-C844-B75C-0C283F5D9945}"/>
              </a:ext>
            </a:extLst>
          </p:cNvPr>
          <p:cNvSpPr txBox="1"/>
          <p:nvPr/>
        </p:nvSpPr>
        <p:spPr>
          <a:xfrm>
            <a:off x="145357" y="2844011"/>
            <a:ext cx="2778148" cy="1877437"/>
          </a:xfrm>
          <a:prstGeom prst="rect">
            <a:avLst/>
          </a:prstGeom>
          <a:noFill/>
        </p:spPr>
        <p:txBody>
          <a:bodyPr wrap="square" rtlCol="0">
            <a:spAutoFit/>
          </a:bodyPr>
          <a:lstStyle/>
          <a:p>
            <a:pPr rtl="0"/>
            <a:r>
              <a:rPr lang="es-419" sz="1400" b="1"/>
              <a:t>Sistema de nombres</a:t>
            </a:r>
          </a:p>
          <a:p>
            <a:pPr rtl="0"/>
            <a:r>
              <a:rPr lang="es-419" sz="1400" b="1"/>
              <a:t>DNS - Sistema de nombres de dominio (o servicio)</a:t>
            </a:r>
          </a:p>
          <a:p>
            <a:pPr marL="285750" indent="-285750" rtl="0">
              <a:buFont typeface="Arial" panose="020B0604020202020204" pitchFamily="34" charset="0"/>
              <a:buChar char="•"/>
            </a:pPr>
            <a:r>
              <a:rPr lang="es-419" sz="1400"/>
              <a:t>TCP, UDP cliente 53</a:t>
            </a:r>
          </a:p>
          <a:p>
            <a:pPr marL="285750" indent="-285750" rtl="0">
              <a:buFont typeface="Arial" panose="020B0604020202020204" pitchFamily="34" charset="0"/>
              <a:buChar char="•"/>
            </a:pPr>
            <a:r>
              <a:rPr lang="es-419" sz="1400"/>
              <a:t>Traduce los nombres de dominio tales como cisco.com a direcciones IP</a:t>
            </a:r>
          </a:p>
          <a:p>
            <a:endParaRPr lang="en-US" dirty="0"/>
          </a:p>
        </p:txBody>
      </p:sp>
      <p:sp>
        <p:nvSpPr>
          <p:cNvPr id="5" name="TextBox 4">
            <a:extLst>
              <a:ext uri="{FF2B5EF4-FFF2-40B4-BE49-F238E27FC236}">
                <a16:creationId xmlns:a16="http://schemas.microsoft.com/office/drawing/2014/main" id="{8C955B07-A719-A04C-8C8F-47B5733AF80F}"/>
              </a:ext>
            </a:extLst>
          </p:cNvPr>
          <p:cNvSpPr txBox="1"/>
          <p:nvPr/>
        </p:nvSpPr>
        <p:spPr>
          <a:xfrm>
            <a:off x="2998027" y="2844011"/>
            <a:ext cx="2778148" cy="1762021"/>
          </a:xfrm>
          <a:prstGeom prst="rect">
            <a:avLst/>
          </a:prstGeom>
          <a:noFill/>
        </p:spPr>
        <p:txBody>
          <a:bodyPr wrap="square" rtlCol="0">
            <a:spAutoFit/>
          </a:bodyPr>
          <a:lstStyle/>
          <a:p>
            <a:pPr rtl="0"/>
            <a:r>
              <a:rPr lang="es-419" sz="1400" b="1"/>
              <a:t>Configuración de host</a:t>
            </a:r>
          </a:p>
          <a:p>
            <a:pPr rtl="0"/>
            <a:r>
              <a:rPr lang="es-419" sz="1400" b="1"/>
              <a:t>DHCP (Protocolo de configuración dinámica de host)</a:t>
            </a:r>
          </a:p>
          <a:p>
            <a:pPr marL="285750" indent="-285750" rtl="0">
              <a:buFont typeface="Arial" panose="020B0604020202020204" pitchFamily="34" charset="0"/>
              <a:buChar char="•"/>
            </a:pPr>
            <a:r>
              <a:rPr lang="es-419" sz="1400"/>
              <a:t>Cliente UDP 68, servidor 67</a:t>
            </a:r>
          </a:p>
          <a:p>
            <a:pPr marL="285750" indent="-285750" rtl="0">
              <a:buFont typeface="Arial" panose="020B0604020202020204" pitchFamily="34" charset="0"/>
              <a:buChar char="•"/>
            </a:pPr>
            <a:r>
              <a:rPr lang="es-419" sz="1400"/>
              <a:t>Permite que las direcciones vuelvan a utilizarse cuando ya no son necesarias</a:t>
            </a:r>
          </a:p>
          <a:p>
            <a:endParaRPr lang="en-US" sz="1050" dirty="0"/>
          </a:p>
        </p:txBody>
      </p:sp>
      <p:sp>
        <p:nvSpPr>
          <p:cNvPr id="6" name="TextBox 5">
            <a:extLst>
              <a:ext uri="{FF2B5EF4-FFF2-40B4-BE49-F238E27FC236}">
                <a16:creationId xmlns:a16="http://schemas.microsoft.com/office/drawing/2014/main" id="{9EE9647B-E504-3E41-A27C-4972CD070E33}"/>
              </a:ext>
            </a:extLst>
          </p:cNvPr>
          <p:cNvSpPr txBox="1"/>
          <p:nvPr/>
        </p:nvSpPr>
        <p:spPr>
          <a:xfrm>
            <a:off x="6078828" y="2844011"/>
            <a:ext cx="2919815" cy="1977464"/>
          </a:xfrm>
          <a:prstGeom prst="rect">
            <a:avLst/>
          </a:prstGeom>
          <a:noFill/>
        </p:spPr>
        <p:txBody>
          <a:bodyPr wrap="square" rtlCol="0">
            <a:spAutoFit/>
          </a:bodyPr>
          <a:lstStyle/>
          <a:p>
            <a:pPr rtl="0"/>
            <a:r>
              <a:rPr lang="es-419" sz="1400" b="1"/>
              <a:t>Web</a:t>
            </a:r>
          </a:p>
          <a:p>
            <a:pPr rtl="0"/>
            <a:r>
              <a:rPr lang="es-419" sz="1400" b="1"/>
              <a:t>HTTP- Protocolo de transferencia de hipertexto</a:t>
            </a:r>
          </a:p>
          <a:p>
            <a:pPr marL="285750" indent="-285750" rtl="0">
              <a:buFont typeface="Arial" panose="020B0604020202020204" pitchFamily="34" charset="0"/>
              <a:buChar char="•"/>
            </a:pPr>
            <a:r>
              <a:rPr lang="es-419" sz="1400"/>
              <a:t>TCP 80, 8080</a:t>
            </a:r>
          </a:p>
          <a:p>
            <a:pPr marL="285750" indent="-285750" rtl="0">
              <a:buFont typeface="Arial" panose="020B0604020202020204" pitchFamily="34" charset="0"/>
              <a:buChar char="•"/>
            </a:pPr>
            <a:r>
              <a:rPr lang="es-419" sz="1400"/>
              <a:t>Un Conjunto de reglas para intercambiar texto, imágenes gráficas, sonido, video y otros archivos multimedia en la World Wide Web.</a:t>
            </a:r>
          </a:p>
          <a:p>
            <a:endParaRPr lang="en-US" sz="1050" dirty="0"/>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es-419" sz="4000">
                <a:solidFill>
                  <a:schemeClr val="accent5">
                    <a:lumMod val="40000"/>
                    <a:lumOff val="60000"/>
                  </a:schemeClr>
                </a:solidFill>
              </a:rPr>
              <a:t>15.2 De Punto a Punto</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De Punto a Punto </a:t>
            </a:r>
            <a:br>
              <a:rPr lang="en-US" altLang="en-US" dirty="0"/>
            </a:br>
            <a:r>
              <a:rPr lang="es-419"/>
              <a:t>Modelo cliente-servidor</a:t>
            </a:r>
          </a:p>
        </p:txBody>
      </p:sp>
      <p:sp>
        <p:nvSpPr>
          <p:cNvPr id="8195" name="Rectangle 6"/>
          <p:cNvSpPr>
            <a:spLocks noGrp="1" noChangeArrowheads="1"/>
          </p:cNvSpPr>
          <p:nvPr>
            <p:ph idx="1"/>
          </p:nvPr>
        </p:nvSpPr>
        <p:spPr>
          <a:xfrm>
            <a:off x="522435" y="798944"/>
            <a:ext cx="7938985" cy="1532132"/>
          </a:xfrm>
        </p:spPr>
        <p:txBody>
          <a:bodyPr/>
          <a:lstStyle/>
          <a:p>
            <a:pPr rtl="0">
              <a:buFont typeface="Arial" panose="020B0604020202020204" pitchFamily="34" charset="0"/>
              <a:buChar char="•"/>
            </a:pPr>
            <a:r>
              <a:rPr lang="es-419"/>
              <a:t>Los procesos de cliente y servidor se consideran parte de la capa de aplicación.</a:t>
            </a:r>
          </a:p>
          <a:p>
            <a:pPr rtl="0">
              <a:buFont typeface="Arial" panose="020B0604020202020204" pitchFamily="34" charset="0"/>
              <a:buChar char="•"/>
            </a:pPr>
            <a:r>
              <a:rPr lang="es-419"/>
              <a:t>En el modelo cliente-servidor, el dispositivo que solicita información se denomina “cliente”, y el dispositivo que responde a la solicitud se denomina “servidor”.</a:t>
            </a:r>
          </a:p>
          <a:p>
            <a:pPr rtl="0">
              <a:buFont typeface="Arial" panose="020B0604020202020204" pitchFamily="34" charset="0"/>
              <a:buChar char="•"/>
            </a:pPr>
            <a:r>
              <a:rPr lang="es-419"/>
              <a:t>Los protocolos de la capa de aplicación describen el formato de las solicitudes y respuestas entre clientes y servidores.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6C470CF8-4501-904B-8DE6-0F1D8E3034F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371725" y="2490356"/>
            <a:ext cx="4400550" cy="18542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De Punto a Punto </a:t>
            </a:r>
            <a:br>
              <a:rPr lang="en-US" altLang="en-US" dirty="0"/>
            </a:br>
            <a:r>
              <a:rPr lang="es-419"/>
              <a:t>Redes Punto a Punto</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8448" y="915554"/>
            <a:ext cx="8373276" cy="1891339"/>
          </a:xfrm>
        </p:spPr>
        <p:txBody>
          <a:bodyPr/>
          <a:lstStyle/>
          <a:p>
            <a:pPr rtl="0">
              <a:spcAft>
                <a:spcPts val="100"/>
              </a:spcAft>
              <a:buFont typeface="Arial" panose="020B0604020202020204" pitchFamily="34" charset="0"/>
              <a:buChar char="•"/>
            </a:pPr>
            <a:r>
              <a:rPr lang="es-419"/>
              <a:t>En una red P2P, hay dos o más PC que están conectadas por medio de una red y pueden compartir recursos (como impresoras y archivos) sin tener un servidor dedicado.</a:t>
            </a:r>
          </a:p>
          <a:p>
            <a:pPr rtl="0">
              <a:spcAft>
                <a:spcPts val="100"/>
              </a:spcAft>
              <a:buFont typeface="Arial" panose="020B0604020202020204" pitchFamily="34" charset="0"/>
              <a:buChar char="•"/>
            </a:pPr>
            <a:r>
              <a:rPr lang="es-419"/>
              <a:t>Todo terminal conectado puede funcionar como servidor y como cliente.</a:t>
            </a:r>
          </a:p>
          <a:p>
            <a:pPr rtl="0">
              <a:spcAft>
                <a:spcPts val="100"/>
              </a:spcAft>
              <a:buFont typeface="Arial" panose="020B0604020202020204" pitchFamily="34" charset="0"/>
              <a:buChar char="•"/>
            </a:pPr>
            <a:r>
              <a:rPr lang="es-419"/>
              <a:t>Un equipo puede asumir la función de servidor para una transacción mientras funciona en forma simultánea como cliente para otra transacción. Las funciones de cliente y servidor se establecen por solicitud.</a:t>
            </a:r>
          </a:p>
          <a:p>
            <a:pPr marL="0" indent="0">
              <a:buNone/>
            </a:pPr>
            <a:endParaRPr lang="en-US" dirty="0"/>
          </a:p>
        </p:txBody>
      </p:sp>
      <p:pic>
        <p:nvPicPr>
          <p:cNvPr id="2" name="Picture 1">
            <a:extLst>
              <a:ext uri="{FF2B5EF4-FFF2-40B4-BE49-F238E27FC236}">
                <a16:creationId xmlns:a16="http://schemas.microsoft.com/office/drawing/2014/main" id="{CDB08D3F-6E0D-7042-88B0-EA3C9FB8858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86189" y="2923504"/>
            <a:ext cx="4771622" cy="1542606"/>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es-419" sz="1600"/>
              <a:t>De Punto a Punto </a:t>
            </a:r>
            <a:br>
              <a:rPr lang="en-US" altLang="en-US" sz="1600" dirty="0"/>
            </a:br>
            <a:r>
              <a:rPr lang="es-419"/>
              <a:t>Aplicaciones punto a punto</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247337" y="867157"/>
            <a:ext cx="8649325" cy="1104128"/>
          </a:xfrm>
        </p:spPr>
        <p:txBody>
          <a:bodyPr/>
          <a:lstStyle/>
          <a:p>
            <a:pPr rtl="0">
              <a:buFont typeface="Arial" panose="020B0604020202020204" pitchFamily="34" charset="0"/>
              <a:buChar char="•"/>
            </a:pPr>
            <a:r>
              <a:rPr lang="es-419"/>
              <a:t>Una aplicación P2P permite que un dispositivo funcione como cliente y como servidor dentro de la misma comunicación.</a:t>
            </a:r>
          </a:p>
          <a:p>
            <a:pPr rtl="0">
              <a:buFont typeface="Arial" panose="020B0604020202020204" pitchFamily="34" charset="0"/>
              <a:buChar char="•"/>
            </a:pPr>
            <a:r>
              <a:rPr lang="es-419"/>
              <a:t>Algunas aplicaciones P2P utilizan un sistema híbrido en el que cada par accede a un servidor de índice para obtener la ubicación de un recurso almacenado en otro par.</a:t>
            </a:r>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D4E54141-D701-6049-AE0B-A96CA6EC39C0}"/>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752734" y="2138450"/>
            <a:ext cx="3638529" cy="2137893"/>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s-419" dirty="0"/>
              <a:t>Materiales para el instructor: Guía de planificación del Módulo 15</a:t>
            </a:r>
          </a:p>
        </p:txBody>
      </p:sp>
      <p:sp>
        <p:nvSpPr>
          <p:cNvPr id="4099" name="Rectangle 34"/>
          <p:cNvSpPr>
            <a:spLocks noGrp="1" noChangeArrowheads="1"/>
          </p:cNvSpPr>
          <p:nvPr>
            <p:ph idx="1"/>
          </p:nvPr>
        </p:nvSpPr>
        <p:spPr>
          <a:xfrm>
            <a:off x="145357" y="808179"/>
            <a:ext cx="8483254" cy="3747195"/>
          </a:xfrm>
        </p:spPr>
        <p:txBody>
          <a:bodyPr/>
          <a:lstStyle/>
          <a:p>
            <a:pPr marL="0" indent="0">
              <a:buNone/>
            </a:pPr>
            <a:r>
              <a:rPr lang="es-419" dirty="0"/>
              <a:t>Este documento de PowerPoint se divide en dos partes:</a:t>
            </a:r>
          </a:p>
          <a:p>
            <a:pPr>
              <a:buFont typeface="Arial" panose="020B0604020202020204" pitchFamily="34" charset="0"/>
              <a:buChar char="•"/>
            </a:pPr>
            <a:r>
              <a:rPr lang="es-419" dirty="0"/>
              <a:t>Guía de planificación del instructor</a:t>
            </a:r>
          </a:p>
          <a:p>
            <a:pPr lvl="1">
              <a:buFont typeface="Arial" panose="020B0604020202020204" pitchFamily="34" charset="0"/>
              <a:buChar char="•"/>
            </a:pPr>
            <a:r>
              <a:rPr lang="es-419" dirty="0"/>
              <a:t>Información para ayudarlo a familiarizarse con el módulo</a:t>
            </a:r>
          </a:p>
          <a:p>
            <a:pPr lvl="1">
              <a:buFont typeface="Arial" panose="020B0604020202020204" pitchFamily="34" charset="0"/>
              <a:buChar char="•"/>
            </a:pPr>
            <a:r>
              <a:rPr lang="es-419" dirty="0"/>
              <a:t>Material didáctico</a:t>
            </a:r>
          </a:p>
          <a:p>
            <a:pPr>
              <a:buFont typeface="Arial" panose="020B0604020202020204" pitchFamily="34" charset="0"/>
              <a:buChar char="•"/>
            </a:pPr>
            <a:r>
              <a:rPr lang="es-419" dirty="0"/>
              <a:t>Presentación de la clase del instructor</a:t>
            </a:r>
          </a:p>
          <a:p>
            <a:pPr lvl="1">
              <a:buFont typeface="Arial" panose="020B0604020202020204" pitchFamily="34" charset="0"/>
              <a:buChar char="•"/>
            </a:pPr>
            <a:r>
              <a:rPr lang="es-419" dirty="0"/>
              <a:t>Diapositivas opcionales que puede usar en el aula</a:t>
            </a:r>
          </a:p>
          <a:p>
            <a:pPr lvl="1"/>
            <a:r>
              <a:rPr lang="es-419" dirty="0"/>
              <a:t>Comienza en la diapositiva # 10</a:t>
            </a:r>
          </a:p>
          <a:p>
            <a:pPr marL="142875" lvl="1" indent="0">
              <a:buNone/>
            </a:pPr>
            <a:r>
              <a:rPr lang="es-419" sz="1600" b="1" dirty="0"/>
              <a:t>Nota: </a:t>
            </a:r>
            <a:r>
              <a:rPr lang="es-419" sz="1600" dirty="0"/>
              <a:t>Elimine la Guía de planificación de esta presentación antes de compartirla con alguien.</a:t>
            </a:r>
          </a:p>
          <a:p>
            <a:pPr marL="0" indent="0">
              <a:buNone/>
            </a:pPr>
            <a:r>
              <a:rPr lang="es-419" sz="1600" b="1" dirty="0">
                <a:solidFill>
                  <a:schemeClr val="accent4"/>
                </a:solidFill>
              </a:rPr>
              <a:t>Para obtener ayuda y recursos adicionales, vaya a la página de inicio del instructor y a los recursos del curso para este curso. También puede visitar el sitio de desarrollo profesional en netacad.com, la página oficial de Facebook de Cisco Networking Academy o el grupo Instructor Only FB.</a:t>
            </a:r>
          </a:p>
        </p:txBody>
      </p:sp>
    </p:spTree>
    <p:custDataLst>
      <p:tags r:id="rId1"/>
    </p:custDataLst>
    <p:extLst>
      <p:ext uri="{BB962C8B-B14F-4D97-AF65-F5344CB8AC3E}">
        <p14:creationId xmlns:p14="http://schemas.microsoft.com/office/powerpoint/2010/main" val="420047459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Aplicaciones P2P comunes </a:t>
            </a:r>
            <a:br>
              <a:rPr lang="en-US" altLang="en-US" sz="1600" dirty="0"/>
            </a:br>
            <a:r>
              <a:rPr lang="es-419"/>
              <a:t>punto a punto</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marL="0" indent="0" rtl="0">
              <a:buNone/>
            </a:pPr>
            <a:r>
              <a:rPr lang="es-419" sz="1600"/>
              <a:t>Con las aplicaciones P2P, cada PC de la red que ejecuta la aplicación puede funcionar como cliente o como servidor para las otras PC en la red que ejecutan la aplicación.</a:t>
            </a:r>
          </a:p>
          <a:p>
            <a:pPr marL="0" indent="0" rtl="0">
              <a:buNone/>
            </a:pPr>
            <a:r>
              <a:rPr lang="es-419" sz="1600"/>
              <a:t>Las redes P2P comunes incluyen las siguientes:</a:t>
            </a:r>
          </a:p>
          <a:p>
            <a:pPr lvl="2" rtl="0"/>
            <a:r>
              <a:rPr lang="es-419" sz="1600"/>
              <a:t>BitTorrent</a:t>
            </a:r>
          </a:p>
          <a:p>
            <a:pPr lvl="2" rtl="0"/>
            <a:r>
              <a:rPr lang="es-419" sz="1600"/>
              <a:t>Conexión directa</a:t>
            </a:r>
          </a:p>
          <a:p>
            <a:pPr lvl="2" rtl="0"/>
            <a:r>
              <a:rPr lang="es-419" sz="1600"/>
              <a:t>eDonkey</a:t>
            </a:r>
          </a:p>
          <a:p>
            <a:pPr lvl="2" rtl="0"/>
            <a:r>
              <a:rPr lang="es-419" sz="1600"/>
              <a:t>Freenet</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altLang="ja-JP" dirty="0"/>
          </a:p>
        </p:txBody>
      </p:sp>
      <p:pic>
        <p:nvPicPr>
          <p:cNvPr id="2" name="Picture 1">
            <a:extLst>
              <a:ext uri="{FF2B5EF4-FFF2-40B4-BE49-F238E27FC236}">
                <a16:creationId xmlns:a16="http://schemas.microsoft.com/office/drawing/2014/main" id="{7D7F0888-DF2E-AE42-83C2-96E5A5F3E74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67952"/>
            <a:ext cx="4096002" cy="2858793"/>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pPr rtl="0"/>
            <a:r>
              <a:rPr lang="es-419" sz="4000">
                <a:solidFill>
                  <a:schemeClr val="accent5">
                    <a:lumMod val="40000"/>
                    <a:lumOff val="60000"/>
                  </a:schemeClr>
                </a:solidFill>
              </a:rPr>
              <a:t>15.3 Protocolos web y de correo electrónico</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6989"/>
            <a:ext cx="9144000" cy="757551"/>
          </a:xfrm>
        </p:spPr>
        <p:txBody>
          <a:bodyPr/>
          <a:lstStyle/>
          <a:p>
            <a:pPr rtl="0"/>
            <a:r>
              <a:rPr lang="es-419" sz="1600" dirty="0"/>
              <a:t>Protocolos web y de correo electrónico </a:t>
            </a:r>
            <a:br>
              <a:rPr lang="en-US" dirty="0"/>
            </a:br>
            <a:r>
              <a:rPr lang="es-419" dirty="0"/>
              <a:t>Protocolo de transferencia de hipertexto y lenguaje de marcado de hipertexto</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34850" y="1124358"/>
            <a:ext cx="8253749" cy="1525324"/>
          </a:xfrm>
        </p:spPr>
        <p:txBody>
          <a:bodyPr/>
          <a:lstStyle/>
          <a:p>
            <a:pPr marL="0" indent="0" rtl="0">
              <a:buNone/>
            </a:pPr>
            <a:r>
              <a:rPr lang="es-419" dirty="0"/>
              <a:t>Cuando se escribe una dirección web o un localizador uniforme de recursos (URL) en un navegador web, el navegador establece una conexión con el servicio web. El servicio web se está ejecutando en el servidor que está utilizando el protocolo HTTP. </a:t>
            </a:r>
          </a:p>
          <a:p>
            <a:pPr marL="0" indent="0" rtl="0">
              <a:buNone/>
            </a:pPr>
            <a:r>
              <a:rPr lang="es-419" dirty="0"/>
              <a:t>Para comprender mejor cómo interactúa el navegador web con el servidor web, podemos analizar cómo se abre una página web en un navegador.</a:t>
            </a:r>
          </a:p>
        </p:txBody>
      </p:sp>
      <p:sp>
        <p:nvSpPr>
          <p:cNvPr id="4" name="TextBox 3">
            <a:extLst>
              <a:ext uri="{FF2B5EF4-FFF2-40B4-BE49-F238E27FC236}">
                <a16:creationId xmlns:a16="http://schemas.microsoft.com/office/drawing/2014/main" id="{6196067A-572A-4C4F-B832-9A9F19BF3066}"/>
              </a:ext>
            </a:extLst>
          </p:cNvPr>
          <p:cNvSpPr txBox="1"/>
          <p:nvPr/>
        </p:nvSpPr>
        <p:spPr>
          <a:xfrm>
            <a:off x="334850" y="2683636"/>
            <a:ext cx="3168204" cy="1769715"/>
          </a:xfrm>
          <a:prstGeom prst="rect">
            <a:avLst/>
          </a:prstGeom>
          <a:noFill/>
        </p:spPr>
        <p:txBody>
          <a:bodyPr wrap="square" rtlCol="0">
            <a:spAutoFit/>
          </a:bodyPr>
          <a:lstStyle/>
          <a:p>
            <a:pPr rtl="0"/>
            <a:r>
              <a:rPr lang="es-419" sz="1400" b="1"/>
              <a:t>Paso 1 </a:t>
            </a:r>
          </a:p>
          <a:p>
            <a:pPr rtl="0"/>
            <a:r>
              <a:rPr lang="es-419" sz="1400"/>
              <a:t>El explorador interpreta las tres partes del URL:</a:t>
            </a:r>
          </a:p>
          <a:p>
            <a:pPr marL="171450" indent="-171450" rtl="0">
              <a:buFont typeface="Arial" panose="020B0604020202020204" pitchFamily="34" charset="0"/>
              <a:buChar char="•"/>
            </a:pPr>
            <a:r>
              <a:rPr lang="es-419" sz="1400"/>
              <a:t>http (el protocolo o esquema)</a:t>
            </a:r>
          </a:p>
          <a:p>
            <a:pPr marL="171450" indent="-171450" rtl="0">
              <a:buFont typeface="Arial" panose="020B0604020202020204" pitchFamily="34" charset="0"/>
              <a:buChar char="•"/>
            </a:pPr>
            <a:r>
              <a:rPr lang="es-419" sz="1400"/>
              <a:t>www.cisco.com (el nombre del servidor)</a:t>
            </a:r>
          </a:p>
          <a:p>
            <a:pPr marL="171450" indent="-171450" rtl="0">
              <a:buFont typeface="Arial" panose="020B0604020202020204" pitchFamily="34" charset="0"/>
              <a:buChar char="•"/>
            </a:pPr>
            <a:r>
              <a:rPr lang="es-419" sz="1400"/>
              <a:t>index.html (el nombre de archivo específico solicitado)</a:t>
            </a:r>
          </a:p>
          <a:p>
            <a:endParaRPr lang="en-US" sz="1100" dirty="0"/>
          </a:p>
        </p:txBody>
      </p:sp>
      <p:pic>
        <p:nvPicPr>
          <p:cNvPr id="6" name="Picture 5">
            <a:extLst>
              <a:ext uri="{FF2B5EF4-FFF2-40B4-BE49-F238E27FC236}">
                <a16:creationId xmlns:a16="http://schemas.microsoft.com/office/drawing/2014/main" id="{399E13E8-DE12-DD41-92E8-798BC05E15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3486" y="2571750"/>
            <a:ext cx="4476750" cy="12065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14477"/>
            <a:ext cx="9144000" cy="757551"/>
          </a:xfrm>
        </p:spPr>
        <p:txBody>
          <a:bodyPr/>
          <a:lstStyle/>
          <a:p>
            <a:pPr rtl="0"/>
            <a:r>
              <a:rPr lang="es-419" sz="1600" dirty="0"/>
              <a:t>Protocolos web y de correo electrónico </a:t>
            </a:r>
            <a:br>
              <a:rPr lang="en-US" dirty="0"/>
            </a:br>
            <a:r>
              <a:rPr lang="es-419" sz="2300" dirty="0"/>
              <a:t>Protocolo de transferencia de hipertexto y lenguaje de marcado de hipertexto</a:t>
            </a:r>
            <a:r>
              <a:rPr lang="es-419" sz="1600" dirty="0"/>
              <a:t> </a:t>
            </a:r>
          </a:p>
        </p:txBody>
      </p:sp>
      <p:sp>
        <p:nvSpPr>
          <p:cNvPr id="4" name="TextBox 3">
            <a:extLst>
              <a:ext uri="{FF2B5EF4-FFF2-40B4-BE49-F238E27FC236}">
                <a16:creationId xmlns:a16="http://schemas.microsoft.com/office/drawing/2014/main" id="{6196067A-572A-4C4F-B832-9A9F19BF3066}"/>
              </a:ext>
            </a:extLst>
          </p:cNvPr>
          <p:cNvSpPr txBox="1"/>
          <p:nvPr/>
        </p:nvSpPr>
        <p:spPr>
          <a:xfrm>
            <a:off x="463977" y="1063043"/>
            <a:ext cx="3168204" cy="2416046"/>
          </a:xfrm>
          <a:prstGeom prst="rect">
            <a:avLst/>
          </a:prstGeom>
          <a:noFill/>
        </p:spPr>
        <p:txBody>
          <a:bodyPr wrap="square" rtlCol="0">
            <a:spAutoFit/>
          </a:bodyPr>
          <a:lstStyle/>
          <a:p>
            <a:pPr rtl="0"/>
            <a:r>
              <a:rPr lang="es-419" sz="1400" b="1" dirty="0"/>
              <a:t>Paso 2</a:t>
            </a:r>
          </a:p>
          <a:p>
            <a:pPr rtl="0"/>
            <a:r>
              <a:rPr lang="es-419" sz="1400" dirty="0"/>
              <a:t>El navegador luego verifica con un Servidor de nombres de dominio (DNS) para convertir a www.cisco.com en una dirección numérica que utiliza para conectarse con el servidor. </a:t>
            </a:r>
          </a:p>
          <a:p>
            <a:endParaRPr lang="en-US" sz="1400" dirty="0"/>
          </a:p>
          <a:p>
            <a:pPr rtl="0"/>
            <a:r>
              <a:rPr lang="es-419" sz="1400" dirty="0"/>
              <a:t>El cliente inicia una solicitud HTTP a un servidor enviando una solicitud GET al servidor y solicita el archivo index.html.</a:t>
            </a:r>
          </a:p>
          <a:p>
            <a:endParaRPr lang="en-US" sz="1100" dirty="0"/>
          </a:p>
        </p:txBody>
      </p:sp>
      <p:pic>
        <p:nvPicPr>
          <p:cNvPr id="7" name="Picture 6">
            <a:extLst>
              <a:ext uri="{FF2B5EF4-FFF2-40B4-BE49-F238E27FC236}">
                <a16:creationId xmlns:a16="http://schemas.microsoft.com/office/drawing/2014/main" id="{BF487A90-5A1C-274B-90DE-43979B0B390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6349" y="3722489"/>
            <a:ext cx="3369034" cy="1240461"/>
          </a:xfrm>
          <a:prstGeom prst="rect">
            <a:avLst/>
          </a:prstGeom>
        </p:spPr>
      </p:pic>
      <p:sp>
        <p:nvSpPr>
          <p:cNvPr id="8" name="TextBox 7">
            <a:extLst>
              <a:ext uri="{FF2B5EF4-FFF2-40B4-BE49-F238E27FC236}">
                <a16:creationId xmlns:a16="http://schemas.microsoft.com/office/drawing/2014/main" id="{CB2C7754-EDF8-784D-8B24-183FB4E7C181}"/>
              </a:ext>
            </a:extLst>
          </p:cNvPr>
          <p:cNvSpPr txBox="1"/>
          <p:nvPr/>
        </p:nvSpPr>
        <p:spPr>
          <a:xfrm>
            <a:off x="4572000" y="1063043"/>
            <a:ext cx="3940935" cy="954107"/>
          </a:xfrm>
          <a:prstGeom prst="rect">
            <a:avLst/>
          </a:prstGeom>
          <a:noFill/>
        </p:spPr>
        <p:txBody>
          <a:bodyPr wrap="square" rtlCol="0">
            <a:spAutoFit/>
          </a:bodyPr>
          <a:lstStyle/>
          <a:p>
            <a:pPr rtl="0"/>
            <a:r>
              <a:rPr lang="es-419" sz="1400" b="1" dirty="0"/>
              <a:t>Paso 3</a:t>
            </a:r>
          </a:p>
          <a:p>
            <a:pPr rtl="0"/>
            <a:r>
              <a:rPr lang="es-419" sz="1400" dirty="0"/>
              <a:t>En respuesta a la solicitud, el servidor envía el código HTML de esta página web al navegador.</a:t>
            </a:r>
          </a:p>
        </p:txBody>
      </p:sp>
      <p:pic>
        <p:nvPicPr>
          <p:cNvPr id="9" name="Picture 8">
            <a:extLst>
              <a:ext uri="{FF2B5EF4-FFF2-40B4-BE49-F238E27FC236}">
                <a16:creationId xmlns:a16="http://schemas.microsoft.com/office/drawing/2014/main" id="{82613A1E-1EE0-894A-BCCD-1143E27C29B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70957" y="2399179"/>
            <a:ext cx="3565839" cy="2159819"/>
          </a:xfrm>
          <a:prstGeom prst="rect">
            <a:avLst/>
          </a:prstGeom>
        </p:spPr>
      </p:pic>
    </p:spTree>
    <p:custDataLst>
      <p:tags r:id="rId1"/>
    </p:custDataLst>
    <p:extLst>
      <p:ext uri="{BB962C8B-B14F-4D97-AF65-F5344CB8AC3E}">
        <p14:creationId xmlns:p14="http://schemas.microsoft.com/office/powerpoint/2010/main" val="88892708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225116"/>
            <a:ext cx="9144000" cy="757551"/>
          </a:xfrm>
        </p:spPr>
        <p:txBody>
          <a:bodyPr/>
          <a:lstStyle/>
          <a:p>
            <a:pPr rtl="0"/>
            <a:r>
              <a:rPr lang="es-419" sz="1600" dirty="0"/>
              <a:t>Protocolos web y de correo electrónico </a:t>
            </a:r>
            <a:br>
              <a:rPr lang="en-US" dirty="0"/>
            </a:br>
            <a:r>
              <a:rPr lang="es-419" sz="2300" dirty="0"/>
              <a:t>Protocolo de transferencia de hipertexto y lenguaje de marcado de hipertexto</a:t>
            </a:r>
            <a:r>
              <a:rPr lang="es-419" sz="1600" dirty="0"/>
              <a:t> </a:t>
            </a:r>
          </a:p>
        </p:txBody>
      </p:sp>
      <p:sp>
        <p:nvSpPr>
          <p:cNvPr id="4" name="TextBox 3">
            <a:extLst>
              <a:ext uri="{FF2B5EF4-FFF2-40B4-BE49-F238E27FC236}">
                <a16:creationId xmlns:a16="http://schemas.microsoft.com/office/drawing/2014/main" id="{6196067A-572A-4C4F-B832-9A9F19BF3066}"/>
              </a:ext>
            </a:extLst>
          </p:cNvPr>
          <p:cNvSpPr txBox="1"/>
          <p:nvPr/>
        </p:nvSpPr>
        <p:spPr>
          <a:xfrm>
            <a:off x="796953" y="1305666"/>
            <a:ext cx="7105475" cy="692497"/>
          </a:xfrm>
          <a:prstGeom prst="rect">
            <a:avLst/>
          </a:prstGeom>
          <a:noFill/>
        </p:spPr>
        <p:txBody>
          <a:bodyPr wrap="square" rtlCol="0">
            <a:spAutoFit/>
          </a:bodyPr>
          <a:lstStyle/>
          <a:p>
            <a:pPr rtl="0"/>
            <a:r>
              <a:rPr lang="es-419" sz="1400" b="1" dirty="0"/>
              <a:t>Paso 4</a:t>
            </a:r>
          </a:p>
          <a:p>
            <a:pPr rtl="0"/>
            <a:r>
              <a:rPr lang="es-419" sz="1400" dirty="0"/>
              <a:t>El navegador descifra el código HTML y da formato a la página para que se pueda visualizar en la ventana del navegador.</a:t>
            </a:r>
          </a:p>
          <a:p>
            <a:endParaRPr lang="en-US" sz="1100" dirty="0"/>
          </a:p>
        </p:txBody>
      </p:sp>
      <p:pic>
        <p:nvPicPr>
          <p:cNvPr id="2" name="Picture 1">
            <a:extLst>
              <a:ext uri="{FF2B5EF4-FFF2-40B4-BE49-F238E27FC236}">
                <a16:creationId xmlns:a16="http://schemas.microsoft.com/office/drawing/2014/main" id="{F0523439-CB19-8747-988D-F0DE366D211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11863" y="2321162"/>
            <a:ext cx="4695989" cy="2271806"/>
          </a:xfrm>
          <a:prstGeom prst="rect">
            <a:avLst/>
          </a:prstGeom>
        </p:spPr>
      </p:pic>
    </p:spTree>
    <p:custDataLst>
      <p:tags r:id="rId1"/>
    </p:custDataLst>
    <p:extLst>
      <p:ext uri="{BB962C8B-B14F-4D97-AF65-F5344CB8AC3E}">
        <p14:creationId xmlns:p14="http://schemas.microsoft.com/office/powerpoint/2010/main" val="436764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dirty="0"/>
              <a:t>Protocolos web y de correo electrónico</a:t>
            </a:r>
            <a:br>
              <a:rPr lang="es-419" sz="1600" dirty="0"/>
            </a:br>
            <a:r>
              <a:rPr lang="es-419" dirty="0"/>
              <a:t>HTTP y HTTPS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254451" y="945572"/>
            <a:ext cx="3923266" cy="3686563"/>
          </a:xfrm>
        </p:spPr>
        <p:txBody>
          <a:bodyPr/>
          <a:lstStyle/>
          <a:p>
            <a:pPr marL="0" indent="0" rtl="0">
              <a:buNone/>
            </a:pPr>
            <a:r>
              <a:rPr lang="es-419" sz="1400" dirty="0"/>
              <a:t>HTTP es un protocolo de solicitud/respuesta que especifica los tipos de mensajes utilizados para esa comunicación. </a:t>
            </a:r>
          </a:p>
          <a:p>
            <a:pPr marL="0" indent="0" rtl="0">
              <a:buNone/>
            </a:pPr>
            <a:r>
              <a:rPr lang="es-419" sz="1400" dirty="0"/>
              <a:t>Los tres tipos de mensajes comunes son GET, POST y PUT</a:t>
            </a:r>
          </a:p>
          <a:p>
            <a:pPr lvl="2" rtl="0">
              <a:buFont typeface="Arial" panose="020B0604020202020204" pitchFamily="34" charset="0"/>
              <a:buChar char="•"/>
            </a:pPr>
            <a:r>
              <a:rPr lang="es-419" sz="1400" b="1" dirty="0"/>
              <a:t>GET</a:t>
            </a:r>
            <a:r>
              <a:rPr lang="es-419" sz="1400" dirty="0"/>
              <a:t> - solicitud de datos por parte del cliente. Un cliente (navegador web) envía el mensaje GET al servidor web para solicitar las páginas HTML.</a:t>
            </a:r>
          </a:p>
          <a:p>
            <a:pPr lvl="2" rtl="0">
              <a:buFont typeface="Arial" panose="020B0604020202020204" pitchFamily="34" charset="0"/>
              <a:buChar char="•"/>
            </a:pPr>
            <a:r>
              <a:rPr lang="es-419" sz="1400" b="1" dirty="0"/>
              <a:t>POST</a:t>
            </a:r>
            <a:r>
              <a:rPr lang="es-419" sz="1400" dirty="0"/>
              <a:t>carga archivos de datos, como los datos de formulario, al servidor web.</a:t>
            </a:r>
          </a:p>
          <a:p>
            <a:pPr lvl="2" rtl="0">
              <a:buFont typeface="Arial" panose="020B0604020202020204" pitchFamily="34" charset="0"/>
              <a:buChar char="•"/>
            </a:pPr>
            <a:r>
              <a:rPr lang="es-419" sz="1400" b="1" dirty="0"/>
              <a:t>PUT</a:t>
            </a:r>
            <a:r>
              <a:rPr lang="es-419" sz="1400" dirty="0"/>
              <a:t>carga los recursos o el contenido, como por ejemplo una imagen, en el servidor web.</a:t>
            </a:r>
          </a:p>
        </p:txBody>
      </p:sp>
      <p:sp>
        <p:nvSpPr>
          <p:cNvPr id="4" name="TextBox 3">
            <a:extLst>
              <a:ext uri="{FF2B5EF4-FFF2-40B4-BE49-F238E27FC236}">
                <a16:creationId xmlns:a16="http://schemas.microsoft.com/office/drawing/2014/main" id="{03A5A68B-2DFD-284C-BC56-64FDC9705E1D}"/>
              </a:ext>
            </a:extLst>
          </p:cNvPr>
          <p:cNvSpPr txBox="1"/>
          <p:nvPr/>
        </p:nvSpPr>
        <p:spPr>
          <a:xfrm>
            <a:off x="4812723" y="3575362"/>
            <a:ext cx="3381381" cy="738664"/>
          </a:xfrm>
          <a:prstGeom prst="rect">
            <a:avLst/>
          </a:prstGeom>
          <a:noFill/>
        </p:spPr>
        <p:txBody>
          <a:bodyPr wrap="square" rtlCol="0">
            <a:spAutoFit/>
          </a:bodyPr>
          <a:lstStyle/>
          <a:p>
            <a:pPr rtl="0"/>
            <a:r>
              <a:rPr lang="es-419" sz="1400" b="1" dirty="0"/>
              <a:t>Nota:</a:t>
            </a:r>
            <a:r>
              <a:rPr lang="es-419" sz="1400" dirty="0"/>
              <a:t>HTTP no es un protocolo seguro. Para comunicaciones seguras enviadas a través de Internet, se debe utilizar HTTPS. </a:t>
            </a:r>
          </a:p>
        </p:txBody>
      </p:sp>
      <p:pic>
        <p:nvPicPr>
          <p:cNvPr id="2" name="Picture 1">
            <a:extLst>
              <a:ext uri="{FF2B5EF4-FFF2-40B4-BE49-F238E27FC236}">
                <a16:creationId xmlns:a16="http://schemas.microsoft.com/office/drawing/2014/main" id="{E80FE66E-3BA3-1147-9B07-9B55ED14D79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36919" y="1050454"/>
            <a:ext cx="4132991" cy="2524908"/>
          </a:xfrm>
          <a:prstGeom prst="rect">
            <a:avLst/>
          </a:prstGeom>
        </p:spPr>
      </p:pic>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Protocolos web y de correo electrónico </a:t>
            </a:r>
            <a:br>
              <a:rPr lang="en-US" dirty="0"/>
            </a:br>
            <a:r>
              <a:rPr lang="es-419"/>
              <a:t>Protocolos de correo electrónico</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305246" y="996371"/>
            <a:ext cx="4177480" cy="3593582"/>
          </a:xfrm>
        </p:spPr>
        <p:txBody>
          <a:bodyPr/>
          <a:lstStyle/>
          <a:p>
            <a:pPr marL="0" indent="0" rtl="0">
              <a:buNone/>
            </a:pPr>
            <a:r>
              <a:rPr lang="es-419" sz="1400" dirty="0"/>
              <a:t>El correo electrónico es un método de guardado y desvío que se utiliza para enviar, guardar y recuperar mensajes electrónicos a través de una red.Los mensajes de correo electrónico se guardan en bases de datos en servidores de correo. Los clientes de correo electrónico se comunican con servidores de correo para enviar y recibir correo electrónico.</a:t>
            </a:r>
          </a:p>
          <a:p>
            <a:pPr marL="0" indent="0" rtl="0">
              <a:buNone/>
            </a:pPr>
            <a:r>
              <a:rPr lang="es-419" sz="1400" dirty="0"/>
              <a:t>Los protocolos de correo electrónico utilizados para la operación son: </a:t>
            </a:r>
          </a:p>
          <a:p>
            <a:pPr lvl="2" rtl="0">
              <a:buFont typeface="Arial" panose="020B0604020202020204" pitchFamily="34" charset="0"/>
              <a:buChar char="•"/>
            </a:pPr>
            <a:r>
              <a:rPr lang="es-419" sz="1400" dirty="0"/>
              <a:t>Protocolo simple de transferencia de correo (SMTP) para enviar correo electrónico.</a:t>
            </a:r>
          </a:p>
          <a:p>
            <a:pPr lvl="2" rtl="0">
              <a:buFont typeface="Arial" panose="020B0604020202020204" pitchFamily="34" charset="0"/>
              <a:buChar char="•"/>
            </a:pPr>
            <a:r>
              <a:rPr lang="es-419" sz="1400" dirty="0"/>
              <a:t>Protocolo de oficina de correos (POP) e IMAP: se utiliza para que los clientes reciban correo.</a:t>
            </a:r>
          </a:p>
        </p:txBody>
      </p:sp>
      <p:pic>
        <p:nvPicPr>
          <p:cNvPr id="7" name="Picture 6">
            <a:extLst>
              <a:ext uri="{FF2B5EF4-FFF2-40B4-BE49-F238E27FC236}">
                <a16:creationId xmlns:a16="http://schemas.microsoft.com/office/drawing/2014/main" id="{9262A158-1A2F-834B-AA99-AC8B6A2F065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65185" y="1182807"/>
            <a:ext cx="3931776" cy="2777885"/>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es-419" sz="1600"/>
              <a:t>Protocolos Web y Correo Electrónico</a:t>
            </a:r>
            <a:br>
              <a:rPr lang="en-US" dirty="0"/>
            </a:br>
            <a:r>
              <a:rPr lang="es-419"/>
              <a:t>SMTP, POP e IMAP</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62908" y="882071"/>
            <a:ext cx="4010823" cy="3811693"/>
          </a:xfrm>
        </p:spPr>
        <p:txBody>
          <a:bodyPr/>
          <a:lstStyle/>
          <a:p>
            <a:pPr marL="171450" indent="-171450" rtl="0">
              <a:buFont typeface="Arial" panose="020B0604020202020204" pitchFamily="34" charset="0"/>
              <a:buChar char="•"/>
            </a:pPr>
            <a:r>
              <a:rPr lang="es-419" sz="1400" dirty="0"/>
              <a:t>Cuando un cliente envía correo electrónico, el proceso SMTP del cliente se conecta a un proceso SMTP del servidor en el puerto bien conocido 25. </a:t>
            </a:r>
          </a:p>
          <a:p>
            <a:pPr marL="171450" indent="-171450" rtl="0">
              <a:buFont typeface="Arial" panose="020B0604020202020204" pitchFamily="34" charset="0"/>
              <a:buChar char="•"/>
            </a:pPr>
            <a:r>
              <a:rPr lang="es-419" sz="1400" dirty="0"/>
              <a:t>Después de que se establece la conexión, el cliente intenta enviar el correo electrónico al servidor a través de esta. </a:t>
            </a:r>
          </a:p>
          <a:p>
            <a:pPr marL="171450" indent="-171450" rtl="0">
              <a:buFont typeface="Arial" panose="020B0604020202020204" pitchFamily="34" charset="0"/>
              <a:buChar char="•"/>
            </a:pPr>
            <a:r>
              <a:rPr lang="es-419" sz="1400" dirty="0"/>
              <a:t>Una vez que el servidor recibe el mensaje, lo ubica en una cuenta local (si el destinatario es local) o lo reenvía a otro servidor de correo para su entrega.</a:t>
            </a:r>
          </a:p>
          <a:p>
            <a:pPr marL="171450" indent="-171450" rtl="0">
              <a:buFont typeface="Arial" panose="020B0604020202020204" pitchFamily="34" charset="0"/>
              <a:buChar char="•"/>
            </a:pPr>
            <a:r>
              <a:rPr lang="es-419" sz="1400" dirty="0"/>
              <a:t>El servidor de correo electrónico de destino puede no estar en línea o puede estar ocupado. Si es así, SMTP pone en cola los mensajes que se enviarán más adelante. </a:t>
            </a:r>
          </a:p>
          <a:p>
            <a:pPr marL="0" indent="0">
              <a:buNone/>
            </a:pPr>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173731" y="3698225"/>
            <a:ext cx="4604510" cy="738664"/>
          </a:xfrm>
          <a:prstGeom prst="rect">
            <a:avLst/>
          </a:prstGeom>
          <a:noFill/>
        </p:spPr>
        <p:txBody>
          <a:bodyPr wrap="square" rtlCol="0">
            <a:spAutoFit/>
          </a:bodyPr>
          <a:lstStyle/>
          <a:p>
            <a:pPr rtl="0"/>
            <a:r>
              <a:rPr lang="es-419" sz="1400" b="1"/>
              <a:t>Nota</a:t>
            </a:r>
            <a:r>
              <a:rPr lang="es-419" sz="1400"/>
              <a:t>: Los formatos de mensaje SMTP requieren un encabezado del mensaje (dirección de correo electrónico del destinatario y dirección de correo electrónico del remitente) y un cuerpo del mensaje. </a:t>
            </a:r>
          </a:p>
        </p:txBody>
      </p:sp>
      <p:pic>
        <p:nvPicPr>
          <p:cNvPr id="2" name="Picture 1">
            <a:extLst>
              <a:ext uri="{FF2B5EF4-FFF2-40B4-BE49-F238E27FC236}">
                <a16:creationId xmlns:a16="http://schemas.microsoft.com/office/drawing/2014/main" id="{66221D30-2DD5-7848-A041-0C1604ECB20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02354" y="1148020"/>
            <a:ext cx="3804455" cy="2276797"/>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81086" y="41393"/>
            <a:ext cx="8962913" cy="757551"/>
          </a:xfrm>
        </p:spPr>
        <p:txBody>
          <a:bodyPr/>
          <a:lstStyle/>
          <a:p>
            <a:pPr rtl="0"/>
            <a:r>
              <a:rPr lang="es-419" sz="1600" dirty="0"/>
              <a:t>Protocolos Web y Correo Electrónico</a:t>
            </a:r>
            <a:br>
              <a:rPr lang="en-US" dirty="0"/>
            </a:br>
            <a:r>
              <a:rPr lang="es-419" dirty="0"/>
              <a:t>SMTP, POP e IMAP (Cont.) </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181087" y="752731"/>
            <a:ext cx="8288844" cy="646331"/>
          </a:xfrm>
        </p:spPr>
        <p:txBody>
          <a:bodyPr/>
          <a:lstStyle/>
          <a:p>
            <a:pPr marL="0" indent="0" rtl="0">
              <a:buNone/>
            </a:pPr>
            <a:r>
              <a:rPr lang="es-419" sz="1400" dirty="0"/>
              <a:t>POP es utilizado por una aplicación para recuperar correo electrónico de un servidor de correo. Cuando el correo se descarga del servidor al cliente mediante POP, los mensajes se eliminan en el servidor. </a:t>
            </a:r>
          </a:p>
        </p:txBody>
      </p:sp>
      <p:sp>
        <p:nvSpPr>
          <p:cNvPr id="4" name="TextBox 3">
            <a:extLst>
              <a:ext uri="{FF2B5EF4-FFF2-40B4-BE49-F238E27FC236}">
                <a16:creationId xmlns:a16="http://schemas.microsoft.com/office/drawing/2014/main" id="{5180BF74-693D-A948-BA3D-E75F2787A14C}"/>
              </a:ext>
            </a:extLst>
          </p:cNvPr>
          <p:cNvSpPr txBox="1"/>
          <p:nvPr/>
        </p:nvSpPr>
        <p:spPr>
          <a:xfrm>
            <a:off x="181087" y="1653094"/>
            <a:ext cx="4121239" cy="3200876"/>
          </a:xfrm>
          <a:prstGeom prst="rect">
            <a:avLst/>
          </a:prstGeom>
          <a:noFill/>
        </p:spPr>
        <p:txBody>
          <a:bodyPr wrap="square" rtlCol="0">
            <a:spAutoFit/>
          </a:bodyPr>
          <a:lstStyle/>
          <a:p>
            <a:pPr marL="360362" lvl="1" indent="-171450" rtl="0">
              <a:spcAft>
                <a:spcPts val="600"/>
              </a:spcAft>
              <a:buFont typeface="Arial" panose="020B0604020202020204" pitchFamily="34" charset="0"/>
              <a:buChar char="•"/>
            </a:pPr>
            <a:r>
              <a:rPr lang="es-419" sz="1400" dirty="0"/>
              <a:t>El servidor comienza el servicio POP escuchando de manera pasiva en el puerto TCP 110 las solicitudes de conexión del cliente. </a:t>
            </a:r>
          </a:p>
          <a:p>
            <a:pPr marL="360362" lvl="1" indent="-171450" rtl="0">
              <a:spcAft>
                <a:spcPts val="600"/>
              </a:spcAft>
              <a:buFont typeface="Arial" panose="020B0604020202020204" pitchFamily="34" charset="0"/>
              <a:buChar char="•"/>
            </a:pPr>
            <a:r>
              <a:rPr lang="es-419" sz="1400" dirty="0"/>
              <a:t>Cuando un cliente desea utilizar el servicio, envía una solicitud para establecer una conexión TCP con el servidor.</a:t>
            </a:r>
          </a:p>
          <a:p>
            <a:pPr marL="360362" lvl="1" indent="-171450" rtl="0">
              <a:spcAft>
                <a:spcPts val="600"/>
              </a:spcAft>
              <a:buFont typeface="Arial" panose="020B0604020202020204" pitchFamily="34" charset="0"/>
              <a:buChar char="•"/>
            </a:pPr>
            <a:r>
              <a:rPr lang="es-419" sz="1400" dirty="0"/>
              <a:t>Una vez establecida la conexión, el servidor POP envía un saludo. </a:t>
            </a:r>
          </a:p>
          <a:p>
            <a:pPr marL="360362" lvl="1" indent="-171450" rtl="0">
              <a:spcAft>
                <a:spcPts val="600"/>
              </a:spcAft>
              <a:buFont typeface="Arial" panose="020B0604020202020204" pitchFamily="34" charset="0"/>
              <a:buChar char="•"/>
            </a:pPr>
            <a:r>
              <a:rPr lang="es-419" sz="1400" dirty="0"/>
              <a:t>A continuación, el cliente y el servidor POP intercambian comandos y respuestas hasta que la conexión se cierra o cancela.</a:t>
            </a:r>
          </a:p>
          <a:p>
            <a:endParaRPr lang="en-US" sz="1400" dirty="0"/>
          </a:p>
        </p:txBody>
      </p:sp>
      <p:sp>
        <p:nvSpPr>
          <p:cNvPr id="10" name="TextBox 9">
            <a:extLst>
              <a:ext uri="{FF2B5EF4-FFF2-40B4-BE49-F238E27FC236}">
                <a16:creationId xmlns:a16="http://schemas.microsoft.com/office/drawing/2014/main" id="{896280D7-3AAC-2F4F-A10C-2BF65CDD24A5}"/>
              </a:ext>
            </a:extLst>
          </p:cNvPr>
          <p:cNvSpPr txBox="1"/>
          <p:nvPr/>
        </p:nvSpPr>
        <p:spPr>
          <a:xfrm>
            <a:off x="4302326" y="3995480"/>
            <a:ext cx="4604510" cy="646331"/>
          </a:xfrm>
          <a:prstGeom prst="rect">
            <a:avLst/>
          </a:prstGeom>
          <a:noFill/>
        </p:spPr>
        <p:txBody>
          <a:bodyPr wrap="square" rtlCol="0">
            <a:spAutoFit/>
          </a:bodyPr>
          <a:lstStyle/>
          <a:p>
            <a:pPr rtl="0"/>
            <a:r>
              <a:rPr lang="es-419" sz="1200"/>
              <a:t>Nota: Dado que POP no almacena mensajes, no se recomienda para las pequeñas empresas que necesitan una solución de respaldo centralizada.</a:t>
            </a:r>
          </a:p>
        </p:txBody>
      </p:sp>
      <p:pic>
        <p:nvPicPr>
          <p:cNvPr id="6" name="Picture 5">
            <a:extLst>
              <a:ext uri="{FF2B5EF4-FFF2-40B4-BE49-F238E27FC236}">
                <a16:creationId xmlns:a16="http://schemas.microsoft.com/office/drawing/2014/main" id="{C276C8FC-AA7E-4540-8C1B-7D30BA7669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9168" y="1537703"/>
            <a:ext cx="3690825" cy="2365350"/>
          </a:xfrm>
          <a:prstGeom prst="rect">
            <a:avLst/>
          </a:prstGeom>
        </p:spPr>
      </p:pic>
    </p:spTree>
    <p:custDataLst>
      <p:tags r:id="rId1"/>
    </p:custDataLst>
    <p:extLst>
      <p:ext uri="{BB962C8B-B14F-4D97-AF65-F5344CB8AC3E}">
        <p14:creationId xmlns:p14="http://schemas.microsoft.com/office/powerpoint/2010/main" val="943040641"/>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18208" y="41393"/>
            <a:ext cx="8925791" cy="757551"/>
          </a:xfrm>
        </p:spPr>
        <p:txBody>
          <a:bodyPr/>
          <a:lstStyle/>
          <a:p>
            <a:pPr rtl="0"/>
            <a:r>
              <a:rPr lang="es-419" sz="1600" dirty="0"/>
              <a:t>Protocolos web y de correo electrónico </a:t>
            </a:r>
            <a:br>
              <a:rPr lang="en-US" dirty="0"/>
            </a:br>
            <a:r>
              <a:rPr lang="es-419" dirty="0"/>
              <a:t>SMTP, POP e IMAP (Cont.)</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3804455" cy="3811693"/>
          </a:xfrm>
        </p:spPr>
        <p:txBody>
          <a:bodyPr/>
          <a:lstStyle/>
          <a:p>
            <a:pPr marL="0" indent="0" rtl="0">
              <a:buNone/>
            </a:pPr>
            <a:r>
              <a:rPr lang="es-419" sz="1600"/>
              <a:t>IMAP es otro protocolo que describe un método para recuperar mensajes de correo electrónico.</a:t>
            </a:r>
          </a:p>
          <a:p>
            <a:pPr marL="171450" indent="-171450" rtl="0">
              <a:buFont typeface="Arial" panose="020B0604020202020204" pitchFamily="34" charset="0"/>
              <a:buChar char="•"/>
            </a:pPr>
            <a:r>
              <a:rPr lang="es-419" sz="1600"/>
              <a:t>A diferencia de POP, cuando un usuario se conecta a un servidor IMAP, se descargan copias de los mensajes a la aplicación cliente. Los mensajes originales se mantienen en el servidor hasta que se eliminen manualmente. </a:t>
            </a:r>
          </a:p>
          <a:p>
            <a:pPr marL="171450" indent="-171450" rtl="0">
              <a:buFont typeface="Arial" panose="020B0604020202020204" pitchFamily="34" charset="0"/>
              <a:buChar char="•"/>
            </a:pPr>
            <a:r>
              <a:rPr lang="es-419" sz="1600"/>
              <a:t>Cuando un usuario decide eliminar un mensaje, el servidor sincroniza esa acción y elimina el mensaje del servidor.</a:t>
            </a:r>
          </a:p>
          <a:p>
            <a:pPr marL="171450" indent="-171450">
              <a:buFont typeface="Arial" panose="020B0604020202020204" pitchFamily="34" charset="0"/>
              <a:buChar char="•"/>
            </a:pPr>
            <a:endParaRPr lang="en-US" sz="1400" dirty="0"/>
          </a:p>
        </p:txBody>
      </p:sp>
      <p:pic>
        <p:nvPicPr>
          <p:cNvPr id="4" name="Picture 3">
            <a:extLst>
              <a:ext uri="{FF2B5EF4-FFF2-40B4-BE49-F238E27FC236}">
                <a16:creationId xmlns:a16="http://schemas.microsoft.com/office/drawing/2014/main" id="{33D3C51F-9248-F141-809D-8ED8CD72475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72000" y="1190312"/>
            <a:ext cx="4013820" cy="2762876"/>
          </a:xfrm>
          <a:prstGeom prst="rect">
            <a:avLst/>
          </a:prstGeom>
        </p:spPr>
      </p:pic>
    </p:spTree>
    <p:custDataLst>
      <p:tags r:id="rId1"/>
    </p:custDataLst>
    <p:extLst>
      <p:ext uri="{BB962C8B-B14F-4D97-AF65-F5344CB8AC3E}">
        <p14:creationId xmlns:p14="http://schemas.microsoft.com/office/powerpoint/2010/main" val="31733013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s-419" dirty="0"/>
              <a:t>¿Qué esperar en este módulo?</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r>
              <a:rPr lang="es-419" dirty="0"/>
              <a:t>Para facilitar el aprendizaje, se pueden incluir las siguientes características dentro de la GUI en este módulo:</a:t>
            </a:r>
          </a:p>
          <a:p>
            <a:endParaRPr lang="en-US" dirty="0"/>
          </a:p>
          <a:p>
            <a:endParaRPr lang="en-US" dirty="0"/>
          </a:p>
          <a:p>
            <a:pPr marL="0" indent="0">
              <a:buNone/>
            </a:pPr>
            <a:endParaRPr lang="en-US" dirty="0"/>
          </a:p>
        </p:txBody>
      </p:sp>
      <p:graphicFrame>
        <p:nvGraphicFramePr>
          <p:cNvPr id="5" name="Table 3">
            <a:extLst>
              <a:ext uri="{FF2B5EF4-FFF2-40B4-BE49-F238E27FC236}">
                <a16:creationId xmlns:a16="http://schemas.microsoft.com/office/drawing/2014/main" id="{16D99E5B-C561-CC4B-B793-94B31E924488}"/>
              </a:ext>
            </a:extLst>
          </p:cNvPr>
          <p:cNvGraphicFramePr>
            <a:graphicFrameLocks noGrp="1"/>
          </p:cNvGraphicFramePr>
          <p:nvPr/>
        </p:nvGraphicFramePr>
        <p:xfrm>
          <a:off x="291944" y="1368335"/>
          <a:ext cx="8557528" cy="3088407"/>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rtl="0"/>
                      <a:r>
                        <a:rPr lang="es-419" dirty="0"/>
                        <a:t>Característica</a:t>
                      </a:r>
                    </a:p>
                  </a:txBody>
                  <a:tcPr/>
                </a:tc>
                <a:tc>
                  <a:txBody>
                    <a:bodyPr/>
                    <a:lstStyle/>
                    <a:p>
                      <a:pPr rtl="0"/>
                      <a:r>
                        <a:rPr lang="es-419" dirty="0"/>
                        <a:t>Descripción</a:t>
                      </a:r>
                    </a:p>
                  </a:txBody>
                  <a:tcPr/>
                </a:tc>
                <a:extLst>
                  <a:ext uri="{0D108BD9-81ED-4DB2-BD59-A6C34878D82A}">
                    <a16:rowId xmlns:a16="http://schemas.microsoft.com/office/drawing/2014/main" val="367710602"/>
                  </a:ext>
                </a:extLst>
              </a:tr>
              <a:tr h="331556">
                <a:tc>
                  <a:txBody>
                    <a:bodyPr/>
                    <a:lstStyle/>
                    <a:p>
                      <a:pPr algn="l" rtl="0" fontAlgn="b"/>
                      <a:r>
                        <a:rPr lang="es-419" sz="1400" b="0" i="0" u="none" strike="noStrike">
                          <a:solidFill>
                            <a:srgbClr val="000000"/>
                          </a:solidFill>
                          <a:effectLst/>
                          <a:latin typeface="+mn-lt"/>
                        </a:rPr>
                        <a:t>Animaciones.</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Exponga a los aprendices a nuevas habilidades y conceptos.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Videos</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Exponga a los aprendices a nuevas habilidades y conceptos.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dirty="0">
                          <a:solidFill>
                            <a:srgbClr val="000000"/>
                          </a:solidFill>
                          <a:effectLst/>
                          <a:latin typeface="+mn-lt"/>
                        </a:rPr>
                        <a:t>Verifique su conocimiento</a:t>
                      </a:r>
                    </a:p>
                    <a:p>
                      <a:pPr algn="l" fontAlgn="b"/>
                      <a:endParaRPr lang="en-US" sz="1400" b="0" i="0" u="none" strike="noStrike" dirty="0">
                        <a:solidFill>
                          <a:srgbClr val="000000"/>
                        </a:solidFill>
                        <a:effectLst/>
                        <a:latin typeface="+mn-lt"/>
                      </a:endParaRPr>
                    </a:p>
                  </a:txBody>
                  <a:tcPr marL="9525" marR="9525" marT="9525" marB="0" anchor="ctr"/>
                </a:tc>
                <a:tc>
                  <a:txBody>
                    <a:bodyPr/>
                    <a:lstStyle/>
                    <a:p>
                      <a:pPr rtl="0"/>
                      <a:r>
                        <a:rPr lang="es-419" dirty="0"/>
                        <a:t>Pruebas en línea por tema, para ayudar a los estudiantes a medir la comprensión del contenido.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interactivas</a:t>
                      </a:r>
                    </a:p>
                  </a:txBody>
                  <a:tcPr marL="9525" marR="9525" marT="9525" marB="0" anchor="ctr"/>
                </a:tc>
                <a:tc>
                  <a:txBody>
                    <a:bodyPr/>
                    <a:lstStyle/>
                    <a:p>
                      <a:pPr rtl="0"/>
                      <a:r>
                        <a:rPr lang="es-419" dirty="0"/>
                        <a:t>Una variedad de formatos para ayudar a los alumnos a medir la comprensión del contenido.</a:t>
                      </a:r>
                    </a:p>
                  </a:txBody>
                  <a:tcPr/>
                </a:tc>
                <a:extLst>
                  <a:ext uri="{0D108BD9-81ED-4DB2-BD59-A6C34878D82A}">
                    <a16:rowId xmlns:a16="http://schemas.microsoft.com/office/drawing/2014/main" val="3454703549"/>
                  </a:ext>
                </a:extLst>
              </a:tr>
              <a:tr h="215293">
                <a:tc>
                  <a:txBody>
                    <a:bodyPr/>
                    <a:lstStyle/>
                    <a:p>
                      <a:pPr algn="l" rtl="0" fontAlgn="b"/>
                      <a:r>
                        <a:rPr lang="es-419" sz="1400" b="0" i="0" u="none" strike="noStrike">
                          <a:solidFill>
                            <a:srgbClr val="000000"/>
                          </a:solidFill>
                          <a:effectLst/>
                          <a:latin typeface="+mn-lt"/>
                        </a:rPr>
                        <a:t>Verificador de sintaxis</a:t>
                      </a:r>
                    </a:p>
                  </a:txBody>
                  <a:tcPr marL="9525" marR="9525" marT="9525" marB="0" anchor="ctr"/>
                </a:tc>
                <a:tc>
                  <a:txBody>
                    <a:bodyPr/>
                    <a:lstStyle/>
                    <a:p>
                      <a:pPr rtl="0"/>
                      <a:r>
                        <a:rPr lang="es-419"/>
                        <a:t>Pequeñas simulaciones que exponen a los alumnos a la línea de comandos de Cisco para practicar habilidades de configuración.</a:t>
                      </a:r>
                    </a:p>
                  </a:txBody>
                  <a:tcPr/>
                </a:tc>
                <a:extLst>
                  <a:ext uri="{0D108BD9-81ED-4DB2-BD59-A6C34878D82A}">
                    <a16:rowId xmlns:a16="http://schemas.microsoft.com/office/drawing/2014/main" val="2195331658"/>
                  </a:ext>
                </a:extLst>
              </a:tr>
              <a:tr h="265091">
                <a:tc>
                  <a:txBody>
                    <a:bodyPr/>
                    <a:lstStyle/>
                    <a:p>
                      <a:pPr algn="l" rtl="0" fontAlgn="b"/>
                      <a:r>
                        <a:rPr lang="es-419" sz="1400" b="0" i="0" u="none" strike="noStrike" dirty="0">
                          <a:solidFill>
                            <a:srgbClr val="000000"/>
                          </a:solidFill>
                          <a:effectLst/>
                          <a:latin typeface="+mn-lt"/>
                        </a:rPr>
                        <a:t>Actividad de PT</a:t>
                      </a:r>
                    </a:p>
                  </a:txBody>
                  <a:tcPr marL="9525" marR="9525" marT="9525" marB="0" anchor="ctr"/>
                </a:tc>
                <a:tc>
                  <a:txBody>
                    <a:bodyPr/>
                    <a:lstStyle/>
                    <a:p>
                      <a:pPr rtl="0"/>
                      <a:r>
                        <a:rPr lang="es-419" dirty="0"/>
                        <a:t>Actividades de simulación y modelado diseñadas para la exploración, adquisición, refuerzo y expansión de habilidades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338045842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pPr rtl="0"/>
            <a:r>
              <a:rPr lang="es-419">
                <a:solidFill>
                  <a:schemeClr val="accent5">
                    <a:lumMod val="40000"/>
                    <a:lumOff val="60000"/>
                  </a:schemeClr>
                </a:solidFill>
              </a:rPr>
              <a:t>15.4 Servicios de direccionamiento IP</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 y="41393"/>
            <a:ext cx="4571999" cy="757551"/>
          </a:xfrm>
        </p:spPr>
        <p:txBody>
          <a:bodyPr/>
          <a:lstStyle/>
          <a:p>
            <a:pPr rtl="0"/>
            <a:r>
              <a:rPr lang="es-419" sz="1600">
                <a:latin typeface="Arial" charset="0"/>
              </a:rPr>
              <a:t>Servicios de direccionamiento IP </a:t>
            </a:r>
            <a:br>
              <a:rPr lang="en-US" dirty="0">
                <a:latin typeface="Arial" charset="0"/>
              </a:rPr>
            </a:br>
            <a:r>
              <a:rPr lang="es-419">
                <a:latin typeface="Arial" charset="0"/>
              </a:rPr>
              <a:t>Servicio de nombres de dominio</a:t>
            </a:r>
          </a:p>
        </p:txBody>
      </p:sp>
      <p:sp>
        <p:nvSpPr>
          <p:cNvPr id="4" name="Content Placeholder 3"/>
          <p:cNvSpPr>
            <a:spLocks noGrp="1"/>
          </p:cNvSpPr>
          <p:nvPr>
            <p:ph idx="1"/>
          </p:nvPr>
        </p:nvSpPr>
        <p:spPr>
          <a:xfrm>
            <a:off x="277840" y="855700"/>
            <a:ext cx="3698542" cy="3456241"/>
          </a:xfrm>
        </p:spPr>
        <p:txBody>
          <a:bodyPr/>
          <a:lstStyle/>
          <a:p>
            <a:pPr rtl="0">
              <a:lnSpc>
                <a:spcPct val="85000"/>
              </a:lnSpc>
              <a:spcBef>
                <a:spcPct val="30000"/>
              </a:spcBef>
              <a:buFont typeface="Arial" panose="020B0604020202020204" pitchFamily="34" charset="0"/>
              <a:buChar char="•"/>
            </a:pPr>
            <a:r>
              <a:rPr lang="es-419" sz="1600"/>
              <a:t>Los nombres de dominio se crearon para convertir las direcciones numéricas en un nombre sencillo y reconocible.</a:t>
            </a:r>
          </a:p>
          <a:p>
            <a:pPr rtl="0">
              <a:lnSpc>
                <a:spcPct val="85000"/>
              </a:lnSpc>
              <a:spcBef>
                <a:spcPct val="30000"/>
              </a:spcBef>
              <a:buFont typeface="Arial" panose="020B0604020202020204" pitchFamily="34" charset="0"/>
              <a:buChar char="•"/>
            </a:pPr>
            <a:r>
              <a:rPr lang="es-419" sz="1600"/>
              <a:t>Los nombres de dominio completos (FQDN), como http://www.cisco.com, son mucho más fáciles de recordar para las personas que 198.133.219.25.</a:t>
            </a:r>
          </a:p>
          <a:p>
            <a:pPr rtl="0">
              <a:lnSpc>
                <a:spcPct val="85000"/>
              </a:lnSpc>
              <a:spcBef>
                <a:spcPct val="30000"/>
              </a:spcBef>
              <a:buFont typeface="Arial" panose="020B0604020202020204" pitchFamily="34" charset="0"/>
              <a:buChar char="•"/>
            </a:pPr>
            <a:r>
              <a:rPr lang="es-419" sz="1600"/>
              <a:t>El protocolo DNS define un servicio automatizado que coincide con nombres de recursos que tienen la dirección de red numérica solicitada. Incluye el formato de consultas, respuestas y datos.</a:t>
            </a:r>
          </a:p>
        </p:txBody>
      </p:sp>
      <p:pic>
        <p:nvPicPr>
          <p:cNvPr id="5" name="Picture 4">
            <a:extLst>
              <a:ext uri="{FF2B5EF4-FFF2-40B4-BE49-F238E27FC236}">
                <a16:creationId xmlns:a16="http://schemas.microsoft.com/office/drawing/2014/main" id="{AB8D7A97-2DB3-AF48-B8C9-2127DC9CFB0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42455" y="168661"/>
            <a:ext cx="3142713" cy="1476344"/>
          </a:xfrm>
          <a:prstGeom prst="rect">
            <a:avLst/>
          </a:prstGeom>
        </p:spPr>
      </p:pic>
      <p:sp>
        <p:nvSpPr>
          <p:cNvPr id="9" name="Down Arrow 8">
            <a:extLst>
              <a:ext uri="{FF2B5EF4-FFF2-40B4-BE49-F238E27FC236}">
                <a16:creationId xmlns:a16="http://schemas.microsoft.com/office/drawing/2014/main" id="{C006C51B-AE10-F048-9A47-6EA5F94ECD61}"/>
              </a:ext>
            </a:extLst>
          </p:cNvPr>
          <p:cNvSpPr/>
          <p:nvPr/>
        </p:nvSpPr>
        <p:spPr>
          <a:xfrm>
            <a:off x="6279999" y="1645005"/>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2BB2DB6A-04F6-5947-BC52-BA8EF0D14A7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842455" y="1966884"/>
            <a:ext cx="3142713" cy="920439"/>
          </a:xfrm>
          <a:prstGeom prst="rect">
            <a:avLst/>
          </a:prstGeom>
        </p:spPr>
      </p:pic>
      <p:sp>
        <p:nvSpPr>
          <p:cNvPr id="12" name="Down Arrow 11">
            <a:extLst>
              <a:ext uri="{FF2B5EF4-FFF2-40B4-BE49-F238E27FC236}">
                <a16:creationId xmlns:a16="http://schemas.microsoft.com/office/drawing/2014/main" id="{821FA132-4366-6D41-9DC5-061AF00EA497}"/>
              </a:ext>
            </a:extLst>
          </p:cNvPr>
          <p:cNvSpPr/>
          <p:nvPr/>
        </p:nvSpPr>
        <p:spPr>
          <a:xfrm>
            <a:off x="6279999" y="2817519"/>
            <a:ext cx="231819" cy="279934"/>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1FED8F21-EC3C-A849-9DEF-D0AB8C02F38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817892" y="3156961"/>
            <a:ext cx="3156032" cy="1868371"/>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Servicios de direccionamiento IP </a:t>
            </a:r>
            <a:br>
              <a:rPr lang="en-US" dirty="0">
                <a:latin typeface="Arial" charset="0"/>
              </a:rPr>
            </a:br>
            <a:r>
              <a:rPr lang="es-419">
                <a:latin typeface="Arial" charset="0"/>
              </a:rPr>
              <a:t>Formato del mensaje DNS</a:t>
            </a:r>
          </a:p>
        </p:txBody>
      </p:sp>
      <p:sp>
        <p:nvSpPr>
          <p:cNvPr id="4" name="Content Placeholder 3"/>
          <p:cNvSpPr>
            <a:spLocks noGrp="1"/>
          </p:cNvSpPr>
          <p:nvPr>
            <p:ph idx="1"/>
          </p:nvPr>
        </p:nvSpPr>
        <p:spPr>
          <a:xfrm>
            <a:off x="145358" y="938988"/>
            <a:ext cx="8444850" cy="3607254"/>
          </a:xfrm>
        </p:spPr>
        <p:txBody>
          <a:bodyPr/>
          <a:lstStyle/>
          <a:p>
            <a:pPr marL="0" indent="0" rtl="0">
              <a:lnSpc>
                <a:spcPct val="85000"/>
              </a:lnSpc>
              <a:spcBef>
                <a:spcPct val="30000"/>
              </a:spcBef>
              <a:buNone/>
            </a:pPr>
            <a:r>
              <a:rPr lang="es-419"/>
              <a:t>El servidor DNS almacena diferentes tipos de registros de recursos utilizados para resolver nombres. Estos registros contienen el nombre, la dirección y el tipo de registro.</a:t>
            </a:r>
          </a:p>
          <a:p>
            <a:pPr marL="0" indent="0" rtl="0">
              <a:buNone/>
            </a:pPr>
            <a:r>
              <a:rPr lang="es-419"/>
              <a:t>Algunos de estos tipos de registros son los siguientes:</a:t>
            </a:r>
          </a:p>
          <a:p>
            <a:pPr lvl="2" rtl="0">
              <a:buFont typeface="Arial" panose="020B0604020202020204" pitchFamily="34" charset="0"/>
              <a:buChar char="•"/>
            </a:pPr>
            <a:r>
              <a:rPr lang="es-419"/>
              <a:t>A</a:t>
            </a:r>
            <a:r>
              <a:rPr lang="es-419" b="1"/>
              <a:t>: una dirección IPv4 de terminal</a:t>
            </a:r>
          </a:p>
          <a:p>
            <a:pPr lvl="2" rtl="0">
              <a:buFont typeface="Arial" panose="020B0604020202020204" pitchFamily="34" charset="0"/>
              <a:buChar char="•"/>
            </a:pPr>
            <a:r>
              <a:rPr lang="es-419"/>
              <a:t>NS</a:t>
            </a:r>
            <a:r>
              <a:rPr lang="es-419" b="1"/>
              <a:t>: un servidor de nombre autoritativo</a:t>
            </a:r>
          </a:p>
          <a:p>
            <a:pPr lvl="2" rtl="0">
              <a:buFont typeface="Arial" panose="020B0604020202020204" pitchFamily="34" charset="0"/>
              <a:buChar char="•"/>
            </a:pPr>
            <a:r>
              <a:rPr lang="es-419"/>
              <a:t>AAAA</a:t>
            </a:r>
            <a:r>
              <a:rPr lang="es-419" b="1"/>
              <a:t>: una dirección IPv6 de terminal</a:t>
            </a:r>
          </a:p>
          <a:p>
            <a:pPr lvl="2" rtl="0">
              <a:buFont typeface="Arial" panose="020B0604020202020204" pitchFamily="34" charset="0"/>
              <a:buChar char="•"/>
            </a:pPr>
            <a:r>
              <a:rPr lang="es-419"/>
              <a:t>MX</a:t>
            </a:r>
            <a:r>
              <a:rPr lang="es-419" b="1"/>
              <a:t>: un registro de intercambio de correo</a:t>
            </a:r>
          </a:p>
          <a:p>
            <a:pPr marL="0" indent="0" rtl="0">
              <a:lnSpc>
                <a:spcPct val="85000"/>
              </a:lnSpc>
              <a:spcBef>
                <a:spcPct val="30000"/>
              </a:spcBef>
              <a:buNone/>
            </a:pPr>
            <a:r>
              <a:rPr lang="es-419"/>
              <a:t>Cuando un cliente realiza una consulta, el proceso DNS del servidor observa primero sus propios registros para resolver el nombre. Si no puede resolverlo con los registros almacenados, contacta a otros servidores para hacerlo. </a:t>
            </a:r>
          </a:p>
          <a:p>
            <a:pPr marL="0" indent="0" rtl="0">
              <a:lnSpc>
                <a:spcPct val="85000"/>
              </a:lnSpc>
              <a:spcBef>
                <a:spcPct val="30000"/>
              </a:spcBef>
              <a:buNone/>
            </a:pPr>
            <a:r>
              <a:rPr lang="es-419"/>
              <a:t>Una vez que se encuentra una coincidencia y se la devuelve al servidor solicitante original, este almacena temporalmente la dirección numerada por si se vuelve a solicitar el mismo nombre.</a:t>
            </a:r>
          </a:p>
        </p:txBody>
      </p:sp>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Servicios de direccionamiento IP </a:t>
            </a:r>
            <a:br>
              <a:rPr lang="en-US" dirty="0">
                <a:latin typeface="Arial" charset="0"/>
              </a:rPr>
            </a:br>
            <a:r>
              <a:rPr lang="es-419">
                <a:latin typeface="Arial" charset="0"/>
              </a:rPr>
              <a:t>Formato del mensaje DNS</a:t>
            </a:r>
          </a:p>
        </p:txBody>
      </p:sp>
      <p:sp>
        <p:nvSpPr>
          <p:cNvPr id="4" name="Content Placeholder 3"/>
          <p:cNvSpPr>
            <a:spLocks noGrp="1"/>
          </p:cNvSpPr>
          <p:nvPr>
            <p:ph idx="1"/>
          </p:nvPr>
        </p:nvSpPr>
        <p:spPr>
          <a:xfrm>
            <a:off x="158237" y="924939"/>
            <a:ext cx="8444850" cy="851175"/>
          </a:xfrm>
        </p:spPr>
        <p:txBody>
          <a:bodyPr/>
          <a:lstStyle/>
          <a:p>
            <a:pPr marL="0" indent="0" rtl="0">
              <a:lnSpc>
                <a:spcPct val="85000"/>
              </a:lnSpc>
              <a:spcBef>
                <a:spcPct val="30000"/>
              </a:spcBef>
              <a:buNone/>
            </a:pPr>
            <a:r>
              <a:rPr lang="es-419"/>
              <a:t>Este formato de mensaje que se ve en la figura se utiliza para todos los tipos de solicitudes de clientes y respuestas del servidor, para los mensajes de error y para la transferencia de información de registro de recursos entre servidores.</a:t>
            </a:r>
          </a:p>
        </p:txBody>
      </p:sp>
      <p:graphicFrame>
        <p:nvGraphicFramePr>
          <p:cNvPr id="2" name="Table 1">
            <a:extLst>
              <a:ext uri="{FF2B5EF4-FFF2-40B4-BE49-F238E27FC236}">
                <a16:creationId xmlns:a16="http://schemas.microsoft.com/office/drawing/2014/main" id="{9C980BE5-FAC9-104D-A85A-B7F1F7B0303E}"/>
              </a:ext>
            </a:extLst>
          </p:cNvPr>
          <p:cNvGraphicFramePr>
            <a:graphicFrameLocks noGrp="1"/>
          </p:cNvGraphicFramePr>
          <p:nvPr>
            <p:extLst>
              <p:ext uri="{D42A27DB-BD31-4B8C-83A1-F6EECF244321}">
                <p14:modId xmlns:p14="http://schemas.microsoft.com/office/powerpoint/2010/main" val="2558854449"/>
              </p:ext>
            </p:extLst>
          </p:nvPr>
        </p:nvGraphicFramePr>
        <p:xfrm>
          <a:off x="1271638" y="1902109"/>
          <a:ext cx="6600724" cy="1854200"/>
        </p:xfrm>
        <a:graphic>
          <a:graphicData uri="http://schemas.openxmlformats.org/drawingml/2006/table">
            <a:tbl>
              <a:tblPr firstRow="1" bandRow="1">
                <a:tableStyleId>{5C22544A-7EE6-4342-B048-85BDC9FD1C3A}</a:tableStyleId>
              </a:tblPr>
              <a:tblGrid>
                <a:gridCol w="2140913">
                  <a:extLst>
                    <a:ext uri="{9D8B030D-6E8A-4147-A177-3AD203B41FA5}">
                      <a16:colId xmlns:a16="http://schemas.microsoft.com/office/drawing/2014/main" val="2315706228"/>
                    </a:ext>
                  </a:extLst>
                </a:gridCol>
                <a:gridCol w="4459811">
                  <a:extLst>
                    <a:ext uri="{9D8B030D-6E8A-4147-A177-3AD203B41FA5}">
                      <a16:colId xmlns:a16="http://schemas.microsoft.com/office/drawing/2014/main" val="542607747"/>
                    </a:ext>
                  </a:extLst>
                </a:gridCol>
              </a:tblGrid>
              <a:tr h="370840">
                <a:tc>
                  <a:txBody>
                    <a:bodyPr/>
                    <a:lstStyle/>
                    <a:p>
                      <a:pPr algn="l" rtl="0" fontAlgn="ctr"/>
                      <a:r>
                        <a:rPr lang="es-419" sz="1200" b="1">
                          <a:effectLst/>
                        </a:rPr>
                        <a:t>Sección de mensajes DNS</a:t>
                      </a:r>
                    </a:p>
                  </a:txBody>
                  <a:tcPr marL="47625" marR="47625" marT="47625" marB="47625" anchor="ctr"/>
                </a:tc>
                <a:tc>
                  <a:txBody>
                    <a:bodyPr/>
                    <a:lstStyle/>
                    <a:p>
                      <a:pPr algn="l" rtl="0" fontAlgn="ctr"/>
                      <a:r>
                        <a:rPr lang="es-419" sz="1200" b="1">
                          <a:effectLst/>
                        </a:rPr>
                        <a:t>Descripción</a:t>
                      </a:r>
                    </a:p>
                  </a:txBody>
                  <a:tcPr marL="47625" marR="47625" marT="47625" marB="47625" anchor="ctr"/>
                </a:tc>
                <a:extLst>
                  <a:ext uri="{0D108BD9-81ED-4DB2-BD59-A6C34878D82A}">
                    <a16:rowId xmlns:a16="http://schemas.microsoft.com/office/drawing/2014/main" val="315480480"/>
                  </a:ext>
                </a:extLst>
              </a:tr>
              <a:tr h="370840">
                <a:tc>
                  <a:txBody>
                    <a:bodyPr/>
                    <a:lstStyle/>
                    <a:p>
                      <a:pPr rtl="0" fontAlgn="ctr"/>
                      <a:r>
                        <a:rPr lang="es-419" sz="1200" b="0">
                          <a:effectLst/>
                        </a:rPr>
                        <a:t>Pregunta</a:t>
                      </a:r>
                    </a:p>
                  </a:txBody>
                  <a:tcPr marL="47625" marR="47625" marT="47625" marB="47625" anchor="ctr"/>
                </a:tc>
                <a:tc>
                  <a:txBody>
                    <a:bodyPr/>
                    <a:lstStyle/>
                    <a:p>
                      <a:pPr rtl="0" fontAlgn="ctr"/>
                      <a:r>
                        <a:rPr lang="es-419" sz="1200" b="0">
                          <a:effectLst/>
                        </a:rPr>
                        <a:t>La pregunta para el servidor de nombres</a:t>
                      </a:r>
                    </a:p>
                  </a:txBody>
                  <a:tcPr marL="47625" marR="47625" marT="47625" marB="47625" anchor="ctr"/>
                </a:tc>
                <a:extLst>
                  <a:ext uri="{0D108BD9-81ED-4DB2-BD59-A6C34878D82A}">
                    <a16:rowId xmlns:a16="http://schemas.microsoft.com/office/drawing/2014/main" val="1252125352"/>
                  </a:ext>
                </a:extLst>
              </a:tr>
              <a:tr h="370840">
                <a:tc>
                  <a:txBody>
                    <a:bodyPr/>
                    <a:lstStyle/>
                    <a:p>
                      <a:pPr rtl="0" fontAlgn="ctr"/>
                      <a:r>
                        <a:rPr lang="es-419" sz="1200" b="0">
                          <a:effectLst/>
                        </a:rPr>
                        <a:t>Respuesta</a:t>
                      </a:r>
                    </a:p>
                  </a:txBody>
                  <a:tcPr marL="47625" marR="47625" marT="47625" marB="47625" anchor="ctr"/>
                </a:tc>
                <a:tc>
                  <a:txBody>
                    <a:bodyPr/>
                    <a:lstStyle/>
                    <a:p>
                      <a:pPr rtl="0" fontAlgn="ctr"/>
                      <a:r>
                        <a:rPr lang="es-419" sz="1200" b="0">
                          <a:effectLst/>
                        </a:rPr>
                        <a:t>Registros de recursos que responden la pregunta</a:t>
                      </a:r>
                    </a:p>
                  </a:txBody>
                  <a:tcPr marL="47625" marR="47625" marT="47625" marB="47625" anchor="ctr"/>
                </a:tc>
                <a:extLst>
                  <a:ext uri="{0D108BD9-81ED-4DB2-BD59-A6C34878D82A}">
                    <a16:rowId xmlns:a16="http://schemas.microsoft.com/office/drawing/2014/main" val="1891012850"/>
                  </a:ext>
                </a:extLst>
              </a:tr>
              <a:tr h="370840">
                <a:tc>
                  <a:txBody>
                    <a:bodyPr/>
                    <a:lstStyle/>
                    <a:p>
                      <a:pPr rtl="0" fontAlgn="ctr"/>
                      <a:r>
                        <a:rPr lang="es-419" sz="1200" b="0">
                          <a:effectLst/>
                        </a:rPr>
                        <a:t>Autoridad</a:t>
                      </a:r>
                    </a:p>
                  </a:txBody>
                  <a:tcPr marL="47625" marR="47625" marT="47625" marB="47625" anchor="ctr"/>
                </a:tc>
                <a:tc>
                  <a:txBody>
                    <a:bodyPr/>
                    <a:lstStyle/>
                    <a:p>
                      <a:pPr rtl="0" fontAlgn="ctr"/>
                      <a:r>
                        <a:rPr lang="es-419" sz="1200" b="0">
                          <a:effectLst/>
                        </a:rPr>
                        <a:t>Registros de recursos que apuntan a una autoridad</a:t>
                      </a:r>
                    </a:p>
                  </a:txBody>
                  <a:tcPr marL="47625" marR="47625" marT="47625" marB="47625" anchor="ctr"/>
                </a:tc>
                <a:extLst>
                  <a:ext uri="{0D108BD9-81ED-4DB2-BD59-A6C34878D82A}">
                    <a16:rowId xmlns:a16="http://schemas.microsoft.com/office/drawing/2014/main" val="2540945836"/>
                  </a:ext>
                </a:extLst>
              </a:tr>
              <a:tr h="370840">
                <a:tc>
                  <a:txBody>
                    <a:bodyPr/>
                    <a:lstStyle/>
                    <a:p>
                      <a:pPr rtl="0" fontAlgn="ctr"/>
                      <a:r>
                        <a:rPr lang="es-419" sz="1200" b="0">
                          <a:effectLst/>
                        </a:rPr>
                        <a:t>Adicional</a:t>
                      </a:r>
                    </a:p>
                  </a:txBody>
                  <a:tcPr marL="47625" marR="47625" marT="47625" marB="47625" anchor="ctr"/>
                </a:tc>
                <a:tc>
                  <a:txBody>
                    <a:bodyPr/>
                    <a:lstStyle/>
                    <a:p>
                      <a:pPr rtl="0" fontAlgn="ctr"/>
                      <a:r>
                        <a:rPr lang="es-419" sz="1200" b="0">
                          <a:effectLst/>
                        </a:rPr>
                        <a:t>Registros de recursos que poseen información adicional</a:t>
                      </a:r>
                    </a:p>
                  </a:txBody>
                  <a:tcPr marL="47625" marR="47625" marT="47625" marB="47625" anchor="ctr"/>
                </a:tc>
                <a:extLst>
                  <a:ext uri="{0D108BD9-81ED-4DB2-BD59-A6C34878D82A}">
                    <a16:rowId xmlns:a16="http://schemas.microsoft.com/office/drawing/2014/main" val="3919801711"/>
                  </a:ext>
                </a:extLst>
              </a:tr>
            </a:tbl>
          </a:graphicData>
        </a:graphic>
      </p:graphicFrame>
    </p:spTree>
    <p:custDataLst>
      <p:tags r:id="rId1"/>
    </p:custDataLst>
    <p:extLst>
      <p:ext uri="{BB962C8B-B14F-4D97-AF65-F5344CB8AC3E}">
        <p14:creationId xmlns:p14="http://schemas.microsoft.com/office/powerpoint/2010/main" val="253329720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dirty="0">
                <a:latin typeface="Arial" charset="0"/>
              </a:rPr>
              <a:t>Servicios de direccionamiento IP</a:t>
            </a:r>
            <a:br>
              <a:rPr lang="es-419" dirty="0">
                <a:latin typeface="Arial" charset="0"/>
              </a:rPr>
            </a:br>
            <a:r>
              <a:rPr lang="es-419" dirty="0">
                <a:latin typeface="Arial" charset="0"/>
              </a:rPr>
              <a:t>Jerarquía DNS</a:t>
            </a:r>
          </a:p>
        </p:txBody>
      </p:sp>
      <p:sp>
        <p:nvSpPr>
          <p:cNvPr id="4" name="Content Placeholder 3"/>
          <p:cNvSpPr>
            <a:spLocks noGrp="1"/>
          </p:cNvSpPr>
          <p:nvPr>
            <p:ph idx="1"/>
          </p:nvPr>
        </p:nvSpPr>
        <p:spPr>
          <a:xfrm>
            <a:off x="145355" y="938987"/>
            <a:ext cx="4717589" cy="3697407"/>
          </a:xfrm>
        </p:spPr>
        <p:txBody>
          <a:bodyPr/>
          <a:lstStyle/>
          <a:p>
            <a:pPr rtl="0">
              <a:lnSpc>
                <a:spcPct val="85000"/>
              </a:lnSpc>
              <a:spcBef>
                <a:spcPct val="30000"/>
              </a:spcBef>
              <a:buFont typeface="Arial" panose="020B0604020202020204" pitchFamily="34" charset="0"/>
              <a:buChar char="•"/>
            </a:pPr>
            <a:r>
              <a:rPr lang="es-419" sz="1400" dirty="0"/>
              <a:t>El protocolo DNS utiliza un sistema jerárquico para crear una base de datos que proporcione la resolución de nombres.</a:t>
            </a:r>
          </a:p>
          <a:p>
            <a:pPr rtl="0">
              <a:lnSpc>
                <a:spcPct val="85000"/>
              </a:lnSpc>
              <a:spcBef>
                <a:spcPct val="30000"/>
              </a:spcBef>
              <a:buFont typeface="Arial" panose="020B0604020202020204" pitchFamily="34" charset="0"/>
              <a:buChar char="•"/>
            </a:pPr>
            <a:r>
              <a:rPr lang="es-419" sz="1400" dirty="0"/>
              <a:t>Cada servidor DNS mantiene un archivo de base de datos específico y sólo es responsable de administrar las asignaciones de nombre a IP para esa pequeña porción de toda la estructura DNS.</a:t>
            </a:r>
          </a:p>
          <a:p>
            <a:pPr rtl="0">
              <a:lnSpc>
                <a:spcPct val="85000"/>
              </a:lnSpc>
              <a:spcBef>
                <a:spcPct val="30000"/>
              </a:spcBef>
              <a:buFont typeface="Arial" panose="020B0604020202020204" pitchFamily="34" charset="0"/>
              <a:buChar char="•"/>
            </a:pPr>
            <a:r>
              <a:rPr lang="es-419" sz="1400" dirty="0"/>
              <a:t>Cuando un servidor DNS recibe una solicitud para una traducción de nombre que no se encuentra dentro de esa zona DNS, el servidor DNS reenvía la solicitud a otro servidor DNS dentro de la zona adecuada para su traducción.</a:t>
            </a:r>
          </a:p>
          <a:p>
            <a:pPr rtl="0">
              <a:buFont typeface="Arial" panose="020B0604020202020204" pitchFamily="34" charset="0"/>
              <a:buChar char="•"/>
            </a:pPr>
            <a:r>
              <a:rPr lang="es-419" sz="1400" dirty="0"/>
              <a:t>Algunos ejemplos de dominios de nivel superior son los siguientes:</a:t>
            </a:r>
          </a:p>
          <a:p>
            <a:pPr lvl="2" rtl="0"/>
            <a:r>
              <a:rPr lang="es-419" sz="1400" b="1" dirty="0"/>
              <a:t>.com</a:t>
            </a:r>
            <a:r>
              <a:rPr lang="es-419" sz="1400" dirty="0"/>
              <a:t>: una empresa o industria</a:t>
            </a:r>
          </a:p>
          <a:p>
            <a:pPr lvl="2" rtl="0"/>
            <a:r>
              <a:rPr lang="es-419" sz="1400" b="1" dirty="0"/>
              <a:t>.org</a:t>
            </a:r>
            <a:r>
              <a:rPr lang="es-419" sz="1400" dirty="0"/>
              <a:t>una organización sin fines de lucro</a:t>
            </a:r>
          </a:p>
          <a:p>
            <a:pPr lvl="2" rtl="0"/>
            <a:r>
              <a:rPr lang="es-419" sz="1400" b="1" dirty="0"/>
              <a:t>.au</a:t>
            </a:r>
            <a:r>
              <a:rPr lang="es-419" sz="1400" dirty="0"/>
              <a:t>  Australia</a:t>
            </a:r>
          </a:p>
        </p:txBody>
      </p:sp>
      <p:pic>
        <p:nvPicPr>
          <p:cNvPr id="6" name="Picture 5">
            <a:extLst>
              <a:ext uri="{FF2B5EF4-FFF2-40B4-BE49-F238E27FC236}">
                <a16:creationId xmlns:a16="http://schemas.microsoft.com/office/drawing/2014/main" id="{CEF54D7E-85AC-F849-98E7-21E1FEC4A5B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62945" y="838522"/>
            <a:ext cx="3783316" cy="3466455"/>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dirty="0">
                <a:latin typeface="Arial" charset="0"/>
              </a:rPr>
              <a:t>Servicios de direccionamiento IP</a:t>
            </a:r>
            <a:br>
              <a:rPr lang="es-419" sz="1600" dirty="0">
                <a:latin typeface="Arial" charset="0"/>
              </a:rPr>
            </a:br>
            <a:r>
              <a:rPr lang="es-419" dirty="0">
                <a:latin typeface="Arial" charset="0"/>
              </a:rPr>
              <a:t>El comando nslookup</a:t>
            </a:r>
          </a:p>
        </p:txBody>
      </p:sp>
      <p:sp>
        <p:nvSpPr>
          <p:cNvPr id="4" name="Content Placeholder 3"/>
          <p:cNvSpPr>
            <a:spLocks noGrp="1"/>
          </p:cNvSpPr>
          <p:nvPr>
            <p:ph idx="1"/>
          </p:nvPr>
        </p:nvSpPr>
        <p:spPr>
          <a:xfrm>
            <a:off x="145356" y="938987"/>
            <a:ext cx="4426644" cy="3452709"/>
          </a:xfrm>
        </p:spPr>
        <p:txBody>
          <a:bodyPr/>
          <a:lstStyle/>
          <a:p>
            <a:pPr rtl="0">
              <a:lnSpc>
                <a:spcPct val="85000"/>
              </a:lnSpc>
              <a:spcBef>
                <a:spcPct val="30000"/>
              </a:spcBef>
              <a:buFont typeface="Arial" panose="020B0604020202020204" pitchFamily="34" charset="0"/>
              <a:buChar char="•"/>
            </a:pPr>
            <a:r>
              <a:rPr lang="es-419"/>
              <a:t>Nslookup es una utilidad del sistema operativo de la computadora que permite al usuario consultar manualmente los servidores DNS configurados en el dispositivo para resolver un nombre de host dado. </a:t>
            </a:r>
          </a:p>
          <a:p>
            <a:pPr rtl="0">
              <a:lnSpc>
                <a:spcPct val="85000"/>
              </a:lnSpc>
              <a:spcBef>
                <a:spcPct val="30000"/>
              </a:spcBef>
              <a:buFont typeface="Arial" panose="020B0604020202020204" pitchFamily="34" charset="0"/>
              <a:buChar char="•"/>
            </a:pPr>
            <a:r>
              <a:rPr lang="es-419"/>
              <a:t>Esta utilidad también puede utilizarse para solucionar los problemas de resolución de nombres y verificar el estado actual de los servidores de nombres.</a:t>
            </a:r>
          </a:p>
          <a:p>
            <a:pPr rtl="0">
              <a:lnSpc>
                <a:spcPct val="85000"/>
              </a:lnSpc>
              <a:spcBef>
                <a:spcPct val="30000"/>
              </a:spcBef>
              <a:buFont typeface="Arial" panose="020B0604020202020204" pitchFamily="34" charset="0"/>
              <a:buChar char="•"/>
            </a:pPr>
            <a:r>
              <a:rPr lang="es-419"/>
              <a:t>En la figura 1, cuando se ejecuta el comando </a:t>
            </a:r>
            <a:r>
              <a:rPr lang="es-419" b="1"/>
              <a:t>nslookup</a:t>
            </a:r>
            <a:r>
              <a:rPr lang="es-419"/>
              <a:t>, se muestra el servidor DNS predeterminado configurado para su host.  </a:t>
            </a:r>
          </a:p>
          <a:p>
            <a:pPr rtl="0">
              <a:lnSpc>
                <a:spcPct val="85000"/>
              </a:lnSpc>
              <a:spcBef>
                <a:spcPct val="30000"/>
              </a:spcBef>
              <a:buFont typeface="Arial" panose="020B0604020202020204" pitchFamily="34" charset="0"/>
              <a:buChar char="•"/>
            </a:pPr>
            <a:r>
              <a:rPr lang="es-419"/>
              <a:t>El nombre de un host o de un dominio se puede introducir en el símbolo del sistema de </a:t>
            </a:r>
            <a:r>
              <a:rPr lang="es-419" b="1"/>
              <a:t>nslookup</a:t>
            </a:r>
            <a:r>
              <a:rPr lang="es-419"/>
              <a:t>.</a:t>
            </a:r>
          </a:p>
          <a:p>
            <a:pPr>
              <a:lnSpc>
                <a:spcPct val="85000"/>
              </a:lnSpc>
              <a:spcBef>
                <a:spcPct val="30000"/>
              </a:spcBef>
              <a:buFont typeface="Arial" panose="020B0604020202020204" pitchFamily="34" charset="0"/>
              <a:buChar char="•"/>
            </a:pPr>
            <a:endParaRPr lang="en-US" sz="1300" dirty="0"/>
          </a:p>
        </p:txBody>
      </p:sp>
      <p:pic>
        <p:nvPicPr>
          <p:cNvPr id="2" name="Picture 1">
            <a:extLst>
              <a:ext uri="{FF2B5EF4-FFF2-40B4-BE49-F238E27FC236}">
                <a16:creationId xmlns:a16="http://schemas.microsoft.com/office/drawing/2014/main" id="{5E31C44E-5369-ED4A-8F52-91563D16719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93217" y="1104274"/>
            <a:ext cx="3189489" cy="2793162"/>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dirty="0">
                <a:latin typeface="Arial" charset="0"/>
              </a:rPr>
              <a:t>Servicios de direccionamiento IP</a:t>
            </a:r>
            <a:br>
              <a:rPr lang="es-419" sz="1600" dirty="0">
                <a:latin typeface="Arial" charset="0"/>
              </a:rPr>
            </a:br>
            <a:r>
              <a:rPr lang="es-419" dirty="0">
                <a:latin typeface="Arial" charset="0"/>
              </a:rPr>
              <a:t>Protocolo de configuración dinámica de host</a:t>
            </a:r>
          </a:p>
        </p:txBody>
      </p:sp>
      <p:sp>
        <p:nvSpPr>
          <p:cNvPr id="4" name="Content Placeholder 3"/>
          <p:cNvSpPr>
            <a:spLocks noGrp="1"/>
          </p:cNvSpPr>
          <p:nvPr>
            <p:ph idx="1"/>
          </p:nvPr>
        </p:nvSpPr>
        <p:spPr>
          <a:xfrm>
            <a:off x="145357" y="798944"/>
            <a:ext cx="4572000" cy="3645891"/>
          </a:xfrm>
        </p:spPr>
        <p:txBody>
          <a:bodyPr/>
          <a:lstStyle/>
          <a:p>
            <a:pPr rtl="0">
              <a:lnSpc>
                <a:spcPct val="85000"/>
              </a:lnSpc>
              <a:spcBef>
                <a:spcPct val="30000"/>
              </a:spcBef>
              <a:buFont typeface="Arial" panose="020B0604020202020204" pitchFamily="34" charset="0"/>
              <a:buChar char="•"/>
            </a:pPr>
            <a:r>
              <a:rPr lang="es-419" sz="1400" dirty="0"/>
              <a:t>El protocolo DHCP del servicio IPv4 automatiza la asignación de direcciones IPv4, máscaras de subred, gateways y otros parámetros de redes IPv4. </a:t>
            </a:r>
          </a:p>
          <a:p>
            <a:pPr rtl="0">
              <a:lnSpc>
                <a:spcPct val="85000"/>
              </a:lnSpc>
              <a:spcBef>
                <a:spcPct val="30000"/>
              </a:spcBef>
              <a:buFont typeface="Arial" panose="020B0604020202020204" pitchFamily="34" charset="0"/>
              <a:buChar char="•"/>
            </a:pPr>
            <a:r>
              <a:rPr lang="es-419" sz="1400" dirty="0"/>
              <a:t>DHCP se considera direccionamiento dinámico en comparación con direccionamiento estático. El direccionamiento estático está introduciendo manualmente la información de la dirección IP.</a:t>
            </a:r>
          </a:p>
          <a:p>
            <a:pPr rtl="0">
              <a:lnSpc>
                <a:spcPct val="85000"/>
              </a:lnSpc>
              <a:spcBef>
                <a:spcPct val="30000"/>
              </a:spcBef>
              <a:buFont typeface="Arial" panose="020B0604020202020204" pitchFamily="34" charset="0"/>
              <a:buChar char="•"/>
            </a:pPr>
            <a:r>
              <a:rPr lang="es-419" sz="1400" dirty="0"/>
              <a:t>Cuando un host se conecta a la red, se realiza el contacto con el servidor de DHCP y se solicita una dirección. El servidor de DHCP elige una dirección de un rango de direcciones configurado llamado grupo y la asigna (concede) al host.</a:t>
            </a:r>
          </a:p>
          <a:p>
            <a:pPr rtl="0">
              <a:lnSpc>
                <a:spcPct val="85000"/>
              </a:lnSpc>
              <a:spcBef>
                <a:spcPct val="30000"/>
              </a:spcBef>
              <a:buFont typeface="Arial" panose="020B0604020202020204" pitchFamily="34" charset="0"/>
              <a:buChar char="•"/>
            </a:pPr>
            <a:r>
              <a:rPr lang="es-419" sz="1400" dirty="0"/>
              <a:t>Muchas redes utilizan tanto el direccionamiento estático como DHCP. DHCP se utiliza para hosts de propósito general, tales como los dispositivos de usuario final. El direccionamiento estático se utiliza para los dispositivos de red, tales como gateways, switches, servidores e impresoras.</a:t>
            </a:r>
          </a:p>
        </p:txBody>
      </p:sp>
      <p:sp>
        <p:nvSpPr>
          <p:cNvPr id="7" name="TextBox 6">
            <a:extLst>
              <a:ext uri="{FF2B5EF4-FFF2-40B4-BE49-F238E27FC236}">
                <a16:creationId xmlns:a16="http://schemas.microsoft.com/office/drawing/2014/main" id="{BA55AA53-2AC1-7C42-B194-CE4263C8137C}"/>
              </a:ext>
            </a:extLst>
          </p:cNvPr>
          <p:cNvSpPr txBox="1"/>
          <p:nvPr/>
        </p:nvSpPr>
        <p:spPr>
          <a:xfrm>
            <a:off x="4717357" y="3835181"/>
            <a:ext cx="4090497" cy="1015663"/>
          </a:xfrm>
          <a:prstGeom prst="rect">
            <a:avLst/>
          </a:prstGeom>
          <a:noFill/>
        </p:spPr>
        <p:txBody>
          <a:bodyPr wrap="square" rtlCol="0">
            <a:spAutoFit/>
          </a:bodyPr>
          <a:lstStyle/>
          <a:p>
            <a:pPr rtl="0"/>
            <a:r>
              <a:rPr lang="es-419" sz="1200" b="1" dirty="0"/>
              <a:t>Nota: </a:t>
            </a:r>
            <a:r>
              <a:rPr lang="es-419" sz="1200" dirty="0"/>
              <a:t>DHCPv6 (DHCP para IPv6) proporciona servicios similares para los clientes IPv6. Sin embargo, DHCPv6 no proporciona una dirección de puerta de enlace predeterminada. Esto sólo se puede obtener de forma dinámica a partir del anuncio de router del propio router.</a:t>
            </a:r>
          </a:p>
        </p:txBody>
      </p:sp>
      <p:pic>
        <p:nvPicPr>
          <p:cNvPr id="5" name="Picture 4">
            <a:extLst>
              <a:ext uri="{FF2B5EF4-FFF2-40B4-BE49-F238E27FC236}">
                <a16:creationId xmlns:a16="http://schemas.microsoft.com/office/drawing/2014/main" id="{5DAF81A6-7CEB-854A-B1C9-F78E1DE5813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7357" y="938987"/>
            <a:ext cx="4090497" cy="2644194"/>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dirty="0">
                <a:latin typeface="Arial" charset="0"/>
              </a:rPr>
              <a:t>Servicios de direccionamiento IP</a:t>
            </a:r>
            <a:br>
              <a:rPr lang="es-419" sz="1600" dirty="0">
                <a:latin typeface="Arial" charset="0"/>
              </a:rPr>
            </a:br>
            <a:r>
              <a:rPr lang="es-419" dirty="0">
                <a:latin typeface="Arial" charset="0"/>
              </a:rPr>
              <a:t>Funcionamiento de DHCP</a:t>
            </a:r>
          </a:p>
        </p:txBody>
      </p:sp>
      <p:sp>
        <p:nvSpPr>
          <p:cNvPr id="4" name="Content Placeholder 3"/>
          <p:cNvSpPr>
            <a:spLocks noGrp="1"/>
          </p:cNvSpPr>
          <p:nvPr>
            <p:ph idx="1"/>
          </p:nvPr>
        </p:nvSpPr>
        <p:spPr>
          <a:xfrm>
            <a:off x="145357" y="798945"/>
            <a:ext cx="4375428" cy="3785934"/>
          </a:xfrm>
        </p:spPr>
        <p:txBody>
          <a:bodyPr/>
          <a:lstStyle/>
          <a:p>
            <a:pPr marL="0" indent="0" rtl="0">
              <a:lnSpc>
                <a:spcPct val="85000"/>
              </a:lnSpc>
              <a:spcBef>
                <a:spcPct val="30000"/>
              </a:spcBef>
              <a:buNone/>
            </a:pPr>
            <a:r>
              <a:rPr lang="es-419"/>
              <a:t>Proceso DHCP: </a:t>
            </a:r>
          </a:p>
          <a:p>
            <a:pPr lvl="2" rtl="0">
              <a:lnSpc>
                <a:spcPct val="85000"/>
              </a:lnSpc>
              <a:spcBef>
                <a:spcPct val="30000"/>
              </a:spcBef>
              <a:buFont typeface="Arial" panose="020B0604020202020204" pitchFamily="34" charset="0"/>
              <a:buChar char="•"/>
            </a:pPr>
            <a:r>
              <a:rPr lang="es-419"/>
              <a:t>Cuando un dispositivo configurado con DHCP e IPv4 se inicia o se conecta a la red, el cliente transmite un mensaje de detección de DHCP (DHCPDISCOVER) para identificar cualquier servidor de DHCP disponible en la red.</a:t>
            </a:r>
          </a:p>
          <a:p>
            <a:pPr lvl="2" rtl="0">
              <a:lnSpc>
                <a:spcPct val="85000"/>
              </a:lnSpc>
              <a:spcBef>
                <a:spcPct val="30000"/>
              </a:spcBef>
              <a:buFont typeface="Arial" panose="020B0604020202020204" pitchFamily="34" charset="0"/>
              <a:buChar char="•"/>
            </a:pPr>
            <a:r>
              <a:rPr lang="es-419"/>
              <a:t>Un servidor de DHCP responde con un mensaje de oferta de DHCP (DHCPOFFER), que ofrece una concesión al cliente.(Si un cliente recibe más de una oferta debido a varios servidores DHCP en la red, debe elegir una.)</a:t>
            </a:r>
          </a:p>
          <a:p>
            <a:pPr lvl="2" rtl="0">
              <a:lnSpc>
                <a:spcPct val="85000"/>
              </a:lnSpc>
              <a:spcBef>
                <a:spcPct val="30000"/>
              </a:spcBef>
              <a:buFont typeface="Arial" panose="020B0604020202020204" pitchFamily="34" charset="0"/>
              <a:buChar char="•"/>
            </a:pPr>
            <a:r>
              <a:rPr lang="es-419"/>
              <a:t>Por lo tanto, debe elegir entre ellos y enviar un mensaje de solicitud de DHCP (DHCPREQUEST) que identifique el servidor explícito y la oferta de concesión que el cliente acepta. </a:t>
            </a:r>
          </a:p>
          <a:p>
            <a:pPr lvl="2" rtl="0">
              <a:lnSpc>
                <a:spcPct val="85000"/>
              </a:lnSpc>
              <a:spcBef>
                <a:spcPct val="30000"/>
              </a:spcBef>
              <a:buFont typeface="Arial" panose="020B0604020202020204" pitchFamily="34" charset="0"/>
              <a:buChar char="•"/>
            </a:pPr>
            <a:r>
              <a:rPr lang="es-419"/>
              <a:t>A continuación, el servidor devuelve un mensaje de confirmación DHCP (DHCPACK) que reconoce al cliente que se ha finalizado la concesión.</a:t>
            </a:r>
          </a:p>
          <a:p>
            <a:pPr lvl="2" rtl="0">
              <a:lnSpc>
                <a:spcPct val="85000"/>
              </a:lnSpc>
              <a:spcBef>
                <a:spcPct val="30000"/>
              </a:spcBef>
              <a:buFont typeface="Arial" panose="020B0604020202020204" pitchFamily="34" charset="0"/>
              <a:buChar char="•"/>
            </a:pPr>
            <a:r>
              <a:rPr lang="es-419"/>
              <a:t> Si la oferta ya no es válida, el servidor seleccionado responde con un mensaje de reconocimiento negativo de DHCP (DHCPNAK) y el proceso debe comenzar con un nuevo mensaje de DHCPDISCOVER. </a:t>
            </a:r>
          </a:p>
          <a:p>
            <a:pPr lvl="2">
              <a:lnSpc>
                <a:spcPct val="85000"/>
              </a:lnSpc>
              <a:spcBef>
                <a:spcPct val="30000"/>
              </a:spcBef>
              <a:buFont typeface="Arial" panose="020B0604020202020204" pitchFamily="34" charset="0"/>
              <a:buChar char="•"/>
            </a:pPr>
            <a:endParaRPr lang="en-US" dirty="0"/>
          </a:p>
        </p:txBody>
      </p:sp>
      <p:sp>
        <p:nvSpPr>
          <p:cNvPr id="7" name="TextBox 6">
            <a:extLst>
              <a:ext uri="{FF2B5EF4-FFF2-40B4-BE49-F238E27FC236}">
                <a16:creationId xmlns:a16="http://schemas.microsoft.com/office/drawing/2014/main" id="{9AB8ABD6-260A-A34D-87DA-1EAD407A3F00}"/>
              </a:ext>
            </a:extLst>
          </p:cNvPr>
          <p:cNvSpPr txBox="1"/>
          <p:nvPr/>
        </p:nvSpPr>
        <p:spPr>
          <a:xfrm>
            <a:off x="4757738" y="4007798"/>
            <a:ext cx="4282388" cy="577081"/>
          </a:xfrm>
          <a:prstGeom prst="rect">
            <a:avLst/>
          </a:prstGeom>
          <a:noFill/>
        </p:spPr>
        <p:txBody>
          <a:bodyPr wrap="square" rtlCol="0">
            <a:spAutoFit/>
          </a:bodyPr>
          <a:lstStyle/>
          <a:p>
            <a:pPr rtl="0"/>
            <a:r>
              <a:rPr lang="es-419" sz="1050" b="1"/>
              <a:t>Nota</a:t>
            </a:r>
            <a:r>
              <a:rPr lang="es-419" sz="1050"/>
              <a:t>: DHCPv6 tiene un conjunto de mensajes similares a los de DHCPv4. Los mensajes de DHCPv6 son SOLICIT, ADVERTISE, INFORMATION REQUEST y REPLY.</a:t>
            </a:r>
          </a:p>
        </p:txBody>
      </p:sp>
      <p:pic>
        <p:nvPicPr>
          <p:cNvPr id="8" name="Picture 7">
            <a:extLst>
              <a:ext uri="{FF2B5EF4-FFF2-40B4-BE49-F238E27FC236}">
                <a16:creationId xmlns:a16="http://schemas.microsoft.com/office/drawing/2014/main" id="{71902DE9-6AA5-5C43-9687-5CB6EC3552D5}"/>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57738" y="1215726"/>
            <a:ext cx="4149309" cy="2712048"/>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810519"/>
          </a:xfrm>
        </p:spPr>
        <p:txBody>
          <a:bodyPr/>
          <a:lstStyle/>
          <a:p>
            <a:pPr rtl="0"/>
            <a:r>
              <a:rPr lang="es-419" sz="1600">
                <a:latin typeface="Arial" charset="0"/>
              </a:rPr>
              <a:t>Servicios de direccionamiento IP </a:t>
            </a:r>
            <a:br>
              <a:rPr lang="en-US" altLang="en-US" dirty="0"/>
            </a:br>
            <a:r>
              <a:rPr lang="es-419"/>
              <a:t>Práctica de laboratorio: Observación de la resolución DNS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sz="1800"/>
              <a:t>En este laboratorio, cumplirá los siguientes objetivos: </a:t>
            </a:r>
          </a:p>
          <a:p>
            <a:pPr rtl="0">
              <a:buFont typeface="Arial" panose="020B0604020202020204" pitchFamily="34" charset="0"/>
              <a:buChar char="•"/>
            </a:pPr>
            <a:r>
              <a:rPr lang="es-419" sz="1800"/>
              <a:t>Observar la conversión de un URL en una dirección IP mediante DNS</a:t>
            </a:r>
          </a:p>
          <a:p>
            <a:pPr rtl="0">
              <a:buFont typeface="Arial" panose="020B0604020202020204" pitchFamily="34" charset="0"/>
              <a:buChar char="•"/>
            </a:pPr>
            <a:r>
              <a:rPr lang="es-419" sz="1800"/>
              <a:t>Observar la búsqueda de DNS utilizando el comando </a:t>
            </a:r>
            <a:r>
              <a:rPr lang="es-419" sz="1800" b="1"/>
              <a:t>nslookup</a:t>
            </a:r>
            <a:r>
              <a:rPr lang="es-419" sz="1800"/>
              <a:t> en un sitio web </a:t>
            </a:r>
          </a:p>
          <a:p>
            <a:pPr rtl="0">
              <a:buFont typeface="Arial" panose="020B0604020202020204" pitchFamily="34" charset="0"/>
              <a:buChar char="•"/>
            </a:pPr>
            <a:r>
              <a:rPr lang="es-419" sz="1800"/>
              <a:t>Observar la búsqueda de DNS con el comando </a:t>
            </a:r>
            <a:r>
              <a:rPr lang="es-419" sz="1800" b="1"/>
              <a:t>nslookup</a:t>
            </a:r>
            <a:r>
              <a:rPr lang="es-419" sz="1800"/>
              <a:t> en servidores de correo</a:t>
            </a:r>
          </a:p>
        </p:txBody>
      </p:sp>
    </p:spTree>
    <p:custDataLst>
      <p:tags r:id="rId1"/>
    </p:custDataLst>
    <p:extLst>
      <p:ext uri="{BB962C8B-B14F-4D97-AF65-F5344CB8AC3E}">
        <p14:creationId xmlns:p14="http://schemas.microsoft.com/office/powerpoint/2010/main" val="402256783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pPr rtl="0"/>
            <a:r>
              <a:rPr lang="es-419">
                <a:solidFill>
                  <a:schemeClr val="accent5">
                    <a:lumMod val="40000"/>
                    <a:lumOff val="60000"/>
                  </a:schemeClr>
                </a:solidFill>
              </a:rPr>
              <a:t>15.5 – Servicios de uso compartido de archivos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2">
            <a:extLst>
              <a:ext uri="{FF2B5EF4-FFF2-40B4-BE49-F238E27FC236}">
                <a16:creationId xmlns:a16="http://schemas.microsoft.com/office/drawing/2014/main" id="{191FACFD-7764-1045-B78F-082A94229571}"/>
              </a:ext>
            </a:extLst>
          </p:cNvPr>
          <p:cNvSpPr>
            <a:spLocks noGrp="1"/>
          </p:cNvSpPr>
          <p:nvPr>
            <p:ph type="title"/>
          </p:nvPr>
        </p:nvSpPr>
        <p:spPr>
          <a:xfrm>
            <a:off x="0" y="-15285"/>
            <a:ext cx="9144000" cy="757238"/>
          </a:xfrm>
        </p:spPr>
        <p:txBody>
          <a:bodyPr/>
          <a:lstStyle/>
          <a:p>
            <a:pPr rtl="0"/>
            <a:r>
              <a:rPr lang="es-419" dirty="0"/>
              <a:t>¿Qué esperar en este módulo? (Cont.)</a:t>
            </a:r>
          </a:p>
        </p:txBody>
      </p:sp>
      <p:sp>
        <p:nvSpPr>
          <p:cNvPr id="13" name="Content Placeholder 1">
            <a:extLst>
              <a:ext uri="{FF2B5EF4-FFF2-40B4-BE49-F238E27FC236}">
                <a16:creationId xmlns:a16="http://schemas.microsoft.com/office/drawing/2014/main" id="{382832F2-C9A0-5644-AD5C-3E90BD34AAC5}"/>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dirty="0"/>
              <a:t>Para facilitar el aprendizaje, los siguientes funciones pueden estar incluidas en este módulo:</a:t>
            </a:r>
          </a:p>
          <a:p>
            <a:pPr marL="0" indent="0">
              <a:buNone/>
            </a:pPr>
            <a:endParaRPr lang="en-US" dirty="0"/>
          </a:p>
          <a:p>
            <a:pPr marL="0" indent="0">
              <a:buNone/>
            </a:pPr>
            <a:endParaRPr lang="en-US" dirty="0"/>
          </a:p>
        </p:txBody>
      </p:sp>
      <p:graphicFrame>
        <p:nvGraphicFramePr>
          <p:cNvPr id="14" name="Content Placeholder 3">
            <a:extLst>
              <a:ext uri="{FF2B5EF4-FFF2-40B4-BE49-F238E27FC236}">
                <a16:creationId xmlns:a16="http://schemas.microsoft.com/office/drawing/2014/main" id="{B2112FCA-EF01-1642-B261-F8FFB699D80A}"/>
              </a:ext>
            </a:extLst>
          </p:cNvPr>
          <p:cNvGraphicFramePr>
            <a:graphicFrameLocks noGrp="1"/>
          </p:cNvGraphicFramePr>
          <p:nvPr>
            <p:ph idx="1"/>
          </p:nvPr>
        </p:nvGraphicFramePr>
        <p:xfrm>
          <a:off x="106756" y="1279280"/>
          <a:ext cx="8595235" cy="216408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rtl="0" fontAlgn="b"/>
                      <a:r>
                        <a:rPr lang="es-419" sz="1400" b="1" i="0" u="none" strike="noStrike" dirty="0">
                          <a:solidFill>
                            <a:schemeClr val="bg1"/>
                          </a:solidFill>
                          <a:effectLst/>
                          <a:latin typeface="+mn-lt"/>
                        </a:rPr>
                        <a:t>Característica</a:t>
                      </a:r>
                    </a:p>
                  </a:txBody>
                  <a:tcPr marL="9525" marR="9525" marT="9525" marB="0" anchor="ctr"/>
                </a:tc>
                <a:tc>
                  <a:txBody>
                    <a:bodyPr/>
                    <a:lstStyle/>
                    <a:p>
                      <a:pPr rtl="0"/>
                      <a:r>
                        <a:rPr lang="es-419"/>
                        <a:t>Descripción</a:t>
                      </a:r>
                    </a:p>
                  </a:txBody>
                  <a:tcPr/>
                </a:tc>
                <a:extLst>
                  <a:ext uri="{0D108BD9-81ED-4DB2-BD59-A6C34878D82A}">
                    <a16:rowId xmlns:a16="http://schemas.microsoft.com/office/drawing/2014/main" val="3768427975"/>
                  </a:ext>
                </a:extLst>
              </a:tr>
              <a:tr h="265091">
                <a:tc>
                  <a:txBody>
                    <a:bodyPr/>
                    <a:lstStyle/>
                    <a:p>
                      <a:pPr algn="l" rtl="0" fontAlgn="b"/>
                      <a:r>
                        <a:rPr lang="es-419" sz="1400" b="0" i="0" u="none" strike="noStrike">
                          <a:solidFill>
                            <a:srgbClr val="000000"/>
                          </a:solidFill>
                          <a:effectLst/>
                          <a:latin typeface="+mn-lt"/>
                        </a:rPr>
                        <a:t>Laboratorios prácticos</a:t>
                      </a:r>
                    </a:p>
                  </a:txBody>
                  <a:tcPr marL="9525" marR="9525" marT="9525" marB="0" anchor="ctr"/>
                </a:tc>
                <a:tc>
                  <a:txBody>
                    <a:bodyPr/>
                    <a:lstStyle/>
                    <a:p>
                      <a:pPr rtl="0"/>
                      <a:r>
                        <a:rPr lang="es-419"/>
                        <a:t>Labs diseñados para trabajar con equipo físico.</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de clase</a:t>
                      </a:r>
                    </a:p>
                    <a:p>
                      <a:pPr algn="l" fontAlgn="b"/>
                      <a:endParaRPr lang="en-US" sz="1400" b="0" i="0" u="none" strike="noStrike" dirty="0">
                        <a:solidFill>
                          <a:srgbClr val="000000"/>
                        </a:solidFill>
                        <a:effectLst/>
                        <a:latin typeface="+mn-lt"/>
                      </a:endParaRPr>
                    </a:p>
                  </a:txBody>
                  <a:tcPr marL="9525" marR="9525" marT="9525" marB="0" anchor="ctr"/>
                </a:tc>
                <a:tc>
                  <a:txBody>
                    <a:bodyPr/>
                    <a:lstStyle/>
                    <a:p>
                      <a:pPr rtl="0"/>
                      <a:r>
                        <a:rPr lang="es-419"/>
                        <a:t>Estos se encuentran en la página de Recursos para el instructor. Las actividades de clase están diseñadas para facilitar el aprendizaje, la discusión en clase y la colaboración.</a:t>
                      </a:r>
                    </a:p>
                  </a:txBody>
                  <a:tcPr/>
                </a:tc>
                <a:extLst>
                  <a:ext uri="{0D108BD9-81ED-4DB2-BD59-A6C34878D82A}">
                    <a16:rowId xmlns:a16="http://schemas.microsoft.com/office/drawing/2014/main" val="1125566603"/>
                  </a:ext>
                </a:extLst>
              </a:tr>
              <a:tr h="265091">
                <a:tc>
                  <a:txBody>
                    <a:bodyPr/>
                    <a:lstStyle/>
                    <a:p>
                      <a:pPr algn="l" rtl="0" fontAlgn="b"/>
                      <a:r>
                        <a:rPr lang="es-419" sz="1400" b="0" i="0" u="none" strike="noStrike">
                          <a:solidFill>
                            <a:srgbClr val="000000"/>
                          </a:solidFill>
                          <a:effectLst/>
                          <a:latin typeface="+mn-lt"/>
                        </a:rPr>
                        <a:t>Cuestionarios de módulo</a:t>
                      </a:r>
                    </a:p>
                  </a:txBody>
                  <a:tcPr marL="9525" marR="9525" marT="9525" marB="0" anchor="ctr"/>
                </a:tc>
                <a:tc>
                  <a:txBody>
                    <a:bodyPr/>
                    <a:lstStyle/>
                    <a:p>
                      <a:pPr rtl="0"/>
                      <a:r>
                        <a:rPr lang="es-419"/>
                        <a:t>Auto-evaluaciones que integran conceptos y habilidades aprendidas a lo largo de los temas presentados en el módulo</a:t>
                      </a:r>
                    </a:p>
                  </a:txBody>
                  <a:tcPr/>
                </a:tc>
                <a:extLst>
                  <a:ext uri="{0D108BD9-81ED-4DB2-BD59-A6C34878D82A}">
                    <a16:rowId xmlns:a16="http://schemas.microsoft.com/office/drawing/2014/main" val="831502776"/>
                  </a:ext>
                </a:extLst>
              </a:tr>
              <a:tr h="265091">
                <a:tc>
                  <a:txBody>
                    <a:bodyPr/>
                    <a:lstStyle/>
                    <a:p>
                      <a:pPr algn="l" rtl="0" fontAlgn="b"/>
                      <a:r>
                        <a:rPr lang="es-419" sz="1400" b="0" i="0" u="none" strike="noStrike" dirty="0">
                          <a:solidFill>
                            <a:srgbClr val="000000"/>
                          </a:solidFill>
                          <a:effectLst/>
                          <a:latin typeface="+mn-lt"/>
                        </a:rPr>
                        <a:t>Resumen del módulo</a:t>
                      </a:r>
                    </a:p>
                  </a:txBody>
                  <a:tcPr marL="9525" marR="9525" marT="9525" marB="0" anchor="ctr"/>
                </a:tc>
                <a:tc>
                  <a:txBody>
                    <a:bodyPr/>
                    <a:lstStyle/>
                    <a:p>
                      <a:pPr rtl="0"/>
                      <a:r>
                        <a:rPr lang="es-419" dirty="0"/>
                        <a:t>Recapitula brevemente el contenido del módulo.</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29226384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Servicios de uso compartido de archivos </a:t>
            </a:r>
            <a:br>
              <a:rPr lang="en-US" dirty="0">
                <a:latin typeface="Arial" charset="0"/>
              </a:rPr>
            </a:br>
            <a:r>
              <a:rPr lang="es-419">
                <a:latin typeface="Arial" charset="0"/>
              </a:rPr>
              <a:t>Protocolo de transferencia de archivos</a:t>
            </a:r>
          </a:p>
        </p:txBody>
      </p:sp>
      <p:sp>
        <p:nvSpPr>
          <p:cNvPr id="4" name="Content Placeholder 3"/>
          <p:cNvSpPr>
            <a:spLocks noGrp="1"/>
          </p:cNvSpPr>
          <p:nvPr>
            <p:ph idx="1"/>
          </p:nvPr>
        </p:nvSpPr>
        <p:spPr>
          <a:xfrm>
            <a:off x="145357" y="845389"/>
            <a:ext cx="8853286" cy="757551"/>
          </a:xfrm>
        </p:spPr>
        <p:txBody>
          <a:bodyPr/>
          <a:lstStyle/>
          <a:p>
            <a:pPr marL="0" indent="0" rtl="0">
              <a:buNone/>
            </a:pPr>
            <a:r>
              <a:rPr lang="es-419" sz="1600"/>
              <a:t>El protocolo FTP se desarrolló para permitir las transferencias de datos entre un cliente y un servidor. Un cliente FTP es una aplicación que se ejecuta en una computadora cliente y se utiliza para insertar y extraer datos en un servidor FTP.</a:t>
            </a:r>
          </a:p>
        </p:txBody>
      </p:sp>
      <p:sp>
        <p:nvSpPr>
          <p:cNvPr id="3" name="TextBox 2">
            <a:extLst>
              <a:ext uri="{FF2B5EF4-FFF2-40B4-BE49-F238E27FC236}">
                <a16:creationId xmlns:a16="http://schemas.microsoft.com/office/drawing/2014/main" id="{29E91E5B-4914-9147-A6A1-717B5A557658}"/>
              </a:ext>
            </a:extLst>
          </p:cNvPr>
          <p:cNvSpPr txBox="1"/>
          <p:nvPr/>
        </p:nvSpPr>
        <p:spPr>
          <a:xfrm>
            <a:off x="4395616" y="1666806"/>
            <a:ext cx="4494726" cy="3308598"/>
          </a:xfrm>
          <a:prstGeom prst="rect">
            <a:avLst/>
          </a:prstGeom>
          <a:noFill/>
        </p:spPr>
        <p:txBody>
          <a:bodyPr wrap="square" rtlCol="0">
            <a:spAutoFit/>
          </a:bodyPr>
          <a:lstStyle/>
          <a:p>
            <a:pPr rtl="0">
              <a:spcAft>
                <a:spcPts val="600"/>
              </a:spcAft>
            </a:pPr>
            <a:r>
              <a:rPr lang="es-419" sz="1500" b="1"/>
              <a:t>Paso 1 </a:t>
            </a:r>
            <a:r>
              <a:rPr lang="es-419" sz="1500"/>
              <a:t>El cliente establece la primera conexión al servidor para controlar el tráfico en el puerto TCP 21. El tráfico consiste en comandos de cliente y respuestas de servidor. </a:t>
            </a:r>
          </a:p>
          <a:p>
            <a:pPr rtl="0">
              <a:spcAft>
                <a:spcPts val="600"/>
              </a:spcAft>
            </a:pPr>
            <a:r>
              <a:rPr lang="es-419" sz="1500" b="1"/>
              <a:t>Paso 2: - </a:t>
            </a:r>
            <a:r>
              <a:rPr lang="es-419" sz="1500"/>
              <a:t>el cliente establece la segunda conexión al servidor para la transferencia de datos real utilizando el puerto TCP 20. Esta conexión se crea cada vez que hay datos para transferir.</a:t>
            </a:r>
          </a:p>
          <a:p>
            <a:pPr rtl="0">
              <a:spcAft>
                <a:spcPts val="600"/>
              </a:spcAft>
            </a:pPr>
            <a:r>
              <a:rPr lang="es-419" sz="1500" b="1"/>
              <a:t>Paso 3:- </a:t>
            </a:r>
            <a:r>
              <a:rPr lang="es-419" sz="1500"/>
              <a:t> la transferencia de datos puede ocurrir en cualquier dirección. El cliente puede descargar (extraer) datos del servidor o subir datos a él (insertarlos).</a:t>
            </a:r>
          </a:p>
          <a:p>
            <a:endParaRPr lang="en-US" sz="1400" dirty="0"/>
          </a:p>
        </p:txBody>
      </p:sp>
      <p:pic>
        <p:nvPicPr>
          <p:cNvPr id="2" name="Picture 1">
            <a:extLst>
              <a:ext uri="{FF2B5EF4-FFF2-40B4-BE49-F238E27FC236}">
                <a16:creationId xmlns:a16="http://schemas.microsoft.com/office/drawing/2014/main" id="{6C01A4A1-4776-9843-BC09-6E05F45C8A8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3658" y="1968844"/>
            <a:ext cx="3935896" cy="257175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Servicios de uso compartido de archivos </a:t>
            </a:r>
            <a:br>
              <a:rPr lang="en-US" dirty="0">
                <a:latin typeface="Arial" charset="0"/>
              </a:rPr>
            </a:br>
            <a:r>
              <a:rPr lang="es-419">
                <a:latin typeface="Arial" charset="0"/>
              </a:rPr>
              <a:t>Bloqueo de mensajes del servidor</a:t>
            </a:r>
          </a:p>
        </p:txBody>
      </p:sp>
      <p:sp>
        <p:nvSpPr>
          <p:cNvPr id="4" name="Content Placeholder 3"/>
          <p:cNvSpPr>
            <a:spLocks noGrp="1"/>
          </p:cNvSpPr>
          <p:nvPr>
            <p:ph idx="1"/>
          </p:nvPr>
        </p:nvSpPr>
        <p:spPr>
          <a:xfrm>
            <a:off x="363335" y="798944"/>
            <a:ext cx="5039938" cy="3693972"/>
          </a:xfrm>
        </p:spPr>
        <p:txBody>
          <a:bodyPr/>
          <a:lstStyle/>
          <a:p>
            <a:pPr marL="0" indent="0" rtl="0">
              <a:lnSpc>
                <a:spcPct val="85000"/>
              </a:lnSpc>
              <a:spcBef>
                <a:spcPct val="30000"/>
              </a:spcBef>
              <a:buNone/>
            </a:pPr>
            <a:r>
              <a:rPr lang="es-419" sz="1400" dirty="0"/>
              <a:t>El Bloque de mensajes del servidor (SMB, Server Message Block) es un protocolo cliente-servidor para compartir archivos: Los servidores pueden hacer que sus recursos estén disponibles en la red para que los usen los clientes.</a:t>
            </a:r>
          </a:p>
          <a:p>
            <a:pPr marL="0" indent="0" rtl="0">
              <a:buNone/>
            </a:pPr>
            <a:r>
              <a:rPr lang="es-419" sz="1400" dirty="0"/>
              <a:t>Tres funciones de los mensajes SMB:</a:t>
            </a:r>
          </a:p>
          <a:p>
            <a:pPr lvl="2" rtl="0">
              <a:buFont typeface="Arial" panose="020B0604020202020204" pitchFamily="34" charset="0"/>
              <a:buChar char="•"/>
            </a:pPr>
            <a:r>
              <a:rPr lang="es-419" sz="1400" dirty="0"/>
              <a:t>Iniciar, autenticar y terminar sesiones</a:t>
            </a:r>
          </a:p>
          <a:p>
            <a:pPr lvl="2" rtl="0">
              <a:buFont typeface="Arial" panose="020B0604020202020204" pitchFamily="34" charset="0"/>
              <a:buChar char="•"/>
            </a:pPr>
            <a:r>
              <a:rPr lang="es-419" sz="1400" dirty="0"/>
              <a:t>Controlar el acceso a los archivos y a las impresoras</a:t>
            </a:r>
          </a:p>
          <a:p>
            <a:pPr lvl="2" rtl="0">
              <a:buFont typeface="Arial" panose="020B0604020202020204" pitchFamily="34" charset="0"/>
              <a:buChar char="•"/>
            </a:pPr>
            <a:r>
              <a:rPr lang="es-419" sz="1400" dirty="0"/>
              <a:t>Autorizar una aplicación para enviar o recibir mensajes para o de otro dispositivo</a:t>
            </a:r>
          </a:p>
          <a:p>
            <a:pPr marL="0" indent="0" rtl="0">
              <a:buNone/>
            </a:pPr>
            <a:r>
              <a:rPr lang="es-419" sz="1400" dirty="0"/>
              <a:t>A diferencia del protocolo para compartir archivos admitido por FTP, los clientes establecen una conexión a largo plazo con los servidores. Después de establecer la conexión, el usuario del cliente puede acceder a los recursos en el servidor como si el recurso fuera local para el host del cliente.</a:t>
            </a:r>
          </a:p>
        </p:txBody>
      </p:sp>
      <p:pic>
        <p:nvPicPr>
          <p:cNvPr id="5" name="Picture 4">
            <a:extLst>
              <a:ext uri="{FF2B5EF4-FFF2-40B4-BE49-F238E27FC236}">
                <a16:creationId xmlns:a16="http://schemas.microsoft.com/office/drawing/2014/main" id="{9E51335B-21F7-D54D-9B20-7FC8D74A012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429133" y="1431076"/>
            <a:ext cx="3351532" cy="2281348"/>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pPr rtl="0"/>
            <a:r>
              <a:rPr lang="es-419">
                <a:solidFill>
                  <a:schemeClr val="accent5">
                    <a:lumMod val="40000"/>
                    <a:lumOff val="60000"/>
                  </a:schemeClr>
                </a:solidFill>
              </a:rPr>
              <a:t>15.6 - Módulo de práctica y cuestionario</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Práctica del módulo y cuestionario</a:t>
            </a:r>
            <a:br>
              <a:rPr lang="en-US" dirty="0">
                <a:latin typeface="Arial" charset="0"/>
              </a:rPr>
            </a:br>
            <a:r>
              <a:rPr lang="es-419">
                <a:latin typeface="Arial" charset="0"/>
              </a:rPr>
              <a:t>¿Qué aprendí en este módulo?</a:t>
            </a:r>
          </a:p>
        </p:txBody>
      </p:sp>
      <p:sp>
        <p:nvSpPr>
          <p:cNvPr id="4" name="Content Placeholder 3"/>
          <p:cNvSpPr>
            <a:spLocks noGrp="1"/>
          </p:cNvSpPr>
          <p:nvPr>
            <p:ph idx="1"/>
          </p:nvPr>
        </p:nvSpPr>
        <p:spPr>
          <a:xfrm>
            <a:off x="145357" y="798943"/>
            <a:ext cx="8709276" cy="3923527"/>
          </a:xfrm>
        </p:spPr>
        <p:txBody>
          <a:bodyPr/>
          <a:lstStyle/>
          <a:p>
            <a:pPr rtl="0">
              <a:lnSpc>
                <a:spcPct val="85000"/>
              </a:lnSpc>
              <a:spcBef>
                <a:spcPct val="30000"/>
              </a:spcBef>
              <a:buFont typeface="Arial" panose="020B0604020202020204" pitchFamily="34" charset="0"/>
              <a:buChar char="•"/>
            </a:pPr>
            <a:r>
              <a:rPr lang="es-419" sz="1250"/>
              <a:t>Los protocolos de capa de aplicación se utilizan para intercambiar los datos entre los programas que se ejecutan en los hosts de origen y destino.La capa de presentación tiene tres funciones principales: formateo o presentación de datos, compresión de datos y cifrado de datos para la transmisión y descifrado de datos al recibirlos.La capa de sesión crea y mantiene diálogos entre las aplicaciones de origen y de destino. </a:t>
            </a:r>
          </a:p>
          <a:p>
            <a:pPr rtl="0">
              <a:lnSpc>
                <a:spcPct val="85000"/>
              </a:lnSpc>
              <a:spcBef>
                <a:spcPct val="30000"/>
              </a:spcBef>
              <a:buFont typeface="Arial" panose="020B0604020202020204" pitchFamily="34" charset="0"/>
              <a:buChar char="•"/>
            </a:pPr>
            <a:r>
              <a:rPr lang="es-419" sz="1250"/>
              <a:t>En el modelo cliente-servidor, el dispositivo que solicita información se denomina “cliente”, y el dispositivo que responde a la solicitud se denomina “servidor”. </a:t>
            </a:r>
          </a:p>
          <a:p>
            <a:pPr rtl="0">
              <a:lnSpc>
                <a:spcPct val="85000"/>
              </a:lnSpc>
              <a:spcBef>
                <a:spcPct val="30000"/>
              </a:spcBef>
              <a:buFont typeface="Arial" panose="020B0604020202020204" pitchFamily="34" charset="0"/>
              <a:buChar char="•"/>
            </a:pPr>
            <a:r>
              <a:rPr lang="es-419" sz="1250"/>
              <a:t>En una red P2P, hay dos o más PC que están conectadas por medio de una red y pueden compartir recursos sin tener un servidor dedicado.</a:t>
            </a:r>
          </a:p>
          <a:p>
            <a:pPr rtl="0">
              <a:lnSpc>
                <a:spcPct val="85000"/>
              </a:lnSpc>
              <a:spcBef>
                <a:spcPct val="30000"/>
              </a:spcBef>
              <a:buFont typeface="Arial" panose="020B0604020202020204" pitchFamily="34" charset="0"/>
              <a:buChar char="•"/>
            </a:pPr>
            <a:r>
              <a:rPr lang="es-419" sz="1250"/>
              <a:t>Los tres tipos de mensajes comunes son GET, POST y PUT  </a:t>
            </a:r>
          </a:p>
          <a:p>
            <a:pPr rtl="0">
              <a:lnSpc>
                <a:spcPct val="85000"/>
              </a:lnSpc>
              <a:spcBef>
                <a:spcPct val="30000"/>
              </a:spcBef>
              <a:buFont typeface="Arial" panose="020B0604020202020204" pitchFamily="34" charset="0"/>
              <a:buChar char="•"/>
            </a:pPr>
            <a:r>
              <a:rPr lang="es-419" sz="1250"/>
              <a:t>El correo electrónico soporta tres protocolos separados para funcionar: SMTP, POP e IMAP.</a:t>
            </a:r>
          </a:p>
          <a:p>
            <a:pPr rtl="0">
              <a:lnSpc>
                <a:spcPct val="85000"/>
              </a:lnSpc>
              <a:spcBef>
                <a:spcPct val="30000"/>
              </a:spcBef>
              <a:buFont typeface="Arial" panose="020B0604020202020204" pitchFamily="34" charset="0"/>
              <a:buChar char="•"/>
            </a:pPr>
            <a:r>
              <a:rPr lang="es-419" sz="1250"/>
              <a:t>El protocolo del DNS define un servicio automatizado que coincide con los nombres de recursos que tienen la dirección de red numérica solicitada. </a:t>
            </a:r>
          </a:p>
          <a:p>
            <a:pPr rtl="0">
              <a:lnSpc>
                <a:spcPct val="85000"/>
              </a:lnSpc>
              <a:spcBef>
                <a:spcPct val="30000"/>
              </a:spcBef>
              <a:buFont typeface="Arial" panose="020B0604020202020204" pitchFamily="34" charset="0"/>
              <a:buChar char="•"/>
            </a:pPr>
            <a:r>
              <a:rPr lang="es-419" sz="1250"/>
              <a:t>DHCP para IPv4 este servicio automatiza la asignación de direcciones IPv4, máscaras de subred, gateway y otros parámetros de redes IPv4.Los mensajes de DHCPv6 son SOLICIT, ADVERTISE, INFORMATION REQUEST y REPLY.</a:t>
            </a:r>
          </a:p>
          <a:p>
            <a:pPr rtl="0">
              <a:lnSpc>
                <a:spcPct val="85000"/>
              </a:lnSpc>
              <a:spcBef>
                <a:spcPct val="30000"/>
              </a:spcBef>
              <a:buFont typeface="Arial" panose="020B0604020202020204" pitchFamily="34" charset="0"/>
              <a:buChar char="•"/>
            </a:pPr>
            <a:r>
              <a:rPr lang="es-419" sz="1250"/>
              <a:t>Un cliente FTP es una aplicación que se ejecuta en una computadora cliente y se utiliza para insertar y extraer datos en un servidor FTP. </a:t>
            </a:r>
          </a:p>
          <a:p>
            <a:pPr rtl="0">
              <a:lnSpc>
                <a:spcPct val="85000"/>
              </a:lnSpc>
              <a:spcBef>
                <a:spcPct val="30000"/>
              </a:spcBef>
              <a:buFont typeface="Arial" panose="020B0604020202020204" pitchFamily="34" charset="0"/>
              <a:buChar char="•"/>
            </a:pPr>
            <a:r>
              <a:rPr lang="es-419" sz="1250"/>
              <a:t>Aqui hay tres funciones de los mensajes SMB pueden iniciar, autenticar y terminar sesiones, controlar el acceso a archivos e impresoras, y permitir que una aplicación envíe mensajes a otro dispositivo o los reciba de él. </a:t>
            </a:r>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a:p>
            <a:pPr>
              <a:lnSpc>
                <a:spcPct val="85000"/>
              </a:lnSpc>
              <a:spcBef>
                <a:spcPct val="30000"/>
              </a:spcBef>
            </a:pPr>
            <a:endParaRPr lang="en-US" sz="1200" dirty="0"/>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r>
              <a:rPr lang="es-419" sz="1600" dirty="0">
                <a:latin typeface="Arial" charset="0"/>
              </a:rPr>
              <a:t>Módulo 15: Capa de aplicación</a:t>
            </a:r>
            <a:br>
              <a:rPr lang="en-US" dirty="0">
                <a:latin typeface="Arial" charset="0"/>
              </a:rPr>
            </a:br>
            <a:r>
              <a:rPr lang="es-419" dirty="0">
                <a:latin typeface="Arial" charset="0"/>
              </a:rPr>
              <a:t>Nuevos Términos y Comando</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673865833"/>
              </p:ext>
            </p:extLst>
          </p:nvPr>
        </p:nvGraphicFramePr>
        <p:xfrm>
          <a:off x="977602" y="702310"/>
          <a:ext cx="7188796" cy="3632183"/>
        </p:xfrm>
        <a:graphic>
          <a:graphicData uri="http://schemas.openxmlformats.org/drawingml/2006/table">
            <a:tbl>
              <a:tblPr firstRow="1" bandRow="1">
                <a:tableStyleId>{F5AB1C69-6EDB-4FF4-983F-18BD219EF322}</a:tableStyleId>
              </a:tblPr>
              <a:tblGrid>
                <a:gridCol w="3490226">
                  <a:extLst>
                    <a:ext uri="{9D8B030D-6E8A-4147-A177-3AD203B41FA5}">
                      <a16:colId xmlns:a16="http://schemas.microsoft.com/office/drawing/2014/main" val="2731093094"/>
                    </a:ext>
                  </a:extLst>
                </a:gridCol>
                <a:gridCol w="3698570">
                  <a:extLst>
                    <a:ext uri="{9D8B030D-6E8A-4147-A177-3AD203B41FA5}">
                      <a16:colId xmlns:a16="http://schemas.microsoft.com/office/drawing/2014/main" val="2353496225"/>
                    </a:ext>
                  </a:extLst>
                </a:gridCol>
              </a:tblGrid>
              <a:tr h="3632183">
                <a:tc>
                  <a:txBody>
                    <a:bodyPr/>
                    <a:lstStyle/>
                    <a:p>
                      <a:pPr marL="173038" indent="-173038" rtl="0">
                        <a:spcBef>
                          <a:spcPts val="200"/>
                        </a:spcBef>
                        <a:spcAft>
                          <a:spcPts val="200"/>
                        </a:spcAft>
                        <a:buFont typeface="Arial" panose="020B0604020202020204" pitchFamily="34" charset="0"/>
                        <a:buChar char="•"/>
                      </a:pPr>
                      <a:r>
                        <a:rPr lang="es-419" b="0">
                          <a:solidFill>
                            <a:schemeClr val="tx1"/>
                          </a:solidFill>
                          <a:latin typeface="+mn-lt"/>
                        </a:rPr>
                        <a:t>Application Layer</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Presentation Layer</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Session Layer</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Client-server model</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Peer-to-peer</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Uniform Resource Locator (URL)</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Uniform Resource Identifiers (URI)</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HTTP/HTTPS</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GET</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POST</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PUT</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SMTP</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POP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b="0">
                          <a:solidFill>
                            <a:schemeClr val="tx1"/>
                          </a:solidFill>
                          <a:latin typeface="+mn-lt"/>
                        </a:rPr>
                        <a:t>IMAP</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Domain Name Service (DNS)</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Fully-Qualified Domain Names (FQDNs)</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nslookup</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Dynamic Host Configuration Protocol (DHCP)</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DHCPDISCOVER</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DHCPOFFER</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DHCPREQUEST</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DHCPACK</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File Transfer Protocol (FTP)</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Server Message Block (SMB)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33">
            <a:extLst>
              <a:ext uri="{FF2B5EF4-FFF2-40B4-BE49-F238E27FC236}">
                <a16:creationId xmlns:a16="http://schemas.microsoft.com/office/drawing/2014/main" id="{2CD8E789-6984-3D4F-BA94-2CC19DD19E08}"/>
              </a:ext>
            </a:extLst>
          </p:cNvPr>
          <p:cNvSpPr>
            <a:spLocks noGrp="1" noChangeArrowheads="1"/>
          </p:cNvSpPr>
          <p:nvPr>
            <p:ph type="title"/>
          </p:nvPr>
        </p:nvSpPr>
        <p:spPr>
          <a:xfrm>
            <a:off x="1" y="41393"/>
            <a:ext cx="9144000" cy="757551"/>
          </a:xfrm>
        </p:spPr>
        <p:txBody>
          <a:bodyPr/>
          <a:lstStyle/>
          <a:p>
            <a:r>
              <a:rPr lang="es-419" dirty="0"/>
              <a:t>Verifique su conocimiento</a:t>
            </a:r>
          </a:p>
        </p:txBody>
      </p:sp>
      <p:sp>
        <p:nvSpPr>
          <p:cNvPr id="7" name="Rectangle 34">
            <a:extLst>
              <a:ext uri="{FF2B5EF4-FFF2-40B4-BE49-F238E27FC236}">
                <a16:creationId xmlns:a16="http://schemas.microsoft.com/office/drawing/2014/main" id="{C84FFA85-DFBD-9C41-9F30-8DCC325817DB}"/>
              </a:ext>
            </a:extLst>
          </p:cNvPr>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s-419" dirty="0"/>
              <a:t>Las actividades de Verifique su conocimiento están diseñadas para permitir que los estudiantes determinen rápidamente si comprenden el contenido para continuar con el curso, o si necesitan revisarlo.</a:t>
            </a:r>
          </a:p>
          <a:p>
            <a:pPr>
              <a:spcBef>
                <a:spcPct val="30000"/>
              </a:spcBef>
              <a:buFont typeface="Arial" panose="020B0604020202020204" pitchFamily="34" charset="0"/>
              <a:buChar char="•"/>
            </a:pPr>
            <a:r>
              <a:rPr lang="es-419" dirty="0"/>
              <a:t>Las actividades de Verifique su conocimiento </a:t>
            </a:r>
            <a:r>
              <a:rPr lang="es-419" b="1" dirty="0"/>
              <a:t>no</a:t>
            </a:r>
            <a:r>
              <a:rPr lang="es-419" dirty="0"/>
              <a:t> afectan las calificaciones de los estudiantes.</a:t>
            </a:r>
          </a:p>
          <a:p>
            <a:pPr>
              <a:spcBef>
                <a:spcPct val="30000"/>
              </a:spcBef>
              <a:buFont typeface="Arial" panose="020B0604020202020204" pitchFamily="34" charset="0"/>
              <a:buChar char="•"/>
            </a:pPr>
            <a:r>
              <a:rPr lang="es-419" dirty="0"/>
              <a:t>No hay diapositivas separadas para estas actividades en el PPT. Se enumeran en el área de notas de la diapositiva que aparece antes de estas actividades.</a:t>
            </a:r>
            <a:endParaRPr lang="en-US" dirty="0"/>
          </a:p>
          <a:p>
            <a:pPr>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21204020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r>
              <a:rPr lang="es-419" dirty="0"/>
              <a:t>Módulo 15: Actividades</a:t>
            </a:r>
          </a:p>
        </p:txBody>
      </p:sp>
      <p:sp>
        <p:nvSpPr>
          <p:cNvPr id="6147" name="Rectangle 34"/>
          <p:cNvSpPr>
            <a:spLocks noGrp="1" noChangeArrowheads="1"/>
          </p:cNvSpPr>
          <p:nvPr>
            <p:ph idx="1"/>
          </p:nvPr>
        </p:nvSpPr>
        <p:spPr>
          <a:xfrm>
            <a:off x="144065" y="798945"/>
            <a:ext cx="8695135" cy="348414"/>
          </a:xfrm>
        </p:spPr>
        <p:txBody>
          <a:bodyPr/>
          <a:lstStyle/>
          <a:p>
            <a:pPr marL="0" indent="0">
              <a:spcBef>
                <a:spcPct val="30000"/>
              </a:spcBef>
              <a:buNone/>
            </a:pPr>
            <a:r>
              <a:rPr lang="es-419" dirty="0"/>
              <a:t>¿Qué actividades están asociadas con este módulo?</a:t>
            </a: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725521383"/>
              </p:ext>
            </p:extLst>
          </p:nvPr>
        </p:nvGraphicFramePr>
        <p:xfrm>
          <a:off x="455999" y="1147358"/>
          <a:ext cx="8229418" cy="275692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s-419" sz="1200" dirty="0"/>
                        <a:t>Página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dirty="0"/>
                        <a:t>Tipo de actividad</a:t>
                      </a:r>
                    </a:p>
                  </a:txBody>
                  <a:tcPr marL="68580" marR="68580" marT="34290" marB="34290" anchor="ctr"/>
                </a:tc>
                <a:tc>
                  <a:txBody>
                    <a:bodyPr/>
                    <a:lstStyle/>
                    <a:p>
                      <a:pPr rtl="0"/>
                      <a:r>
                        <a:rPr lang="es-419" sz="1200" dirty="0"/>
                        <a:t>Nombre de la actividad</a:t>
                      </a:r>
                    </a:p>
                  </a:txBody>
                  <a:tcPr marL="68580" marR="68580" marT="34290" marB="34290" anchor="ctr"/>
                </a:tc>
                <a:tc>
                  <a:txBody>
                    <a:bodyPr/>
                    <a:lstStyle/>
                    <a:p>
                      <a:pPr rtl="0"/>
                      <a:r>
                        <a:rPr lang="es-419" sz="1200" dirty="0"/>
                        <a:t>¿Opcional?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es-419" sz="1100"/>
                        <a:t>15.1.4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dirty="0"/>
                        <a:t>Verifique su conocimiento</a:t>
                      </a:r>
                    </a:p>
                  </a:txBody>
                  <a:tcPr marL="68580" marR="68580" marT="34290" marB="34290" anchor="ctr"/>
                </a:tc>
                <a:tc>
                  <a:txBody>
                    <a:bodyPr/>
                    <a:lstStyle/>
                    <a:p>
                      <a:pPr rtl="0"/>
                      <a:r>
                        <a:rPr lang="es-419" sz="1100" dirty="0"/>
                        <a:t>Aplicación, Sesión, Presentación</a:t>
                      </a:r>
                    </a:p>
                  </a:txBody>
                  <a:tcPr marL="68580" marR="68580" marT="34290" marB="34290" anchor="ctr"/>
                </a:tc>
                <a:tc>
                  <a:txBody>
                    <a:bodyPr/>
                    <a:lstStyle/>
                    <a:p>
                      <a:pPr rtl="0"/>
                      <a:r>
                        <a:rPr lang="es-419" sz="1100" dirty="0"/>
                        <a:t>Se recomienda</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es-419" sz="1100"/>
                        <a:t>15.2.5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a:ln>
                            <a:noFill/>
                          </a:ln>
                          <a:solidFill>
                            <a:srgbClr val="58585B"/>
                          </a:solidFill>
                          <a:effectLst/>
                          <a:uLnTx/>
                          <a:uFillTx/>
                          <a:latin typeface="Arial"/>
                          <a:ea typeface="+mn-ea"/>
                          <a:cs typeface="+mn-cs"/>
                        </a:rPr>
                        <a:t>Verifique su conocimiento</a:t>
                      </a:r>
                      <a:endParaRPr kumimoji="0" lang="es-419"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tc>
                  <a:txBody>
                    <a:bodyPr/>
                    <a:lstStyle/>
                    <a:p>
                      <a:pPr rtl="0"/>
                      <a:r>
                        <a:rPr lang="es-419" sz="1100" dirty="0"/>
                        <a:t>Punto a Punto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a:ln>
                            <a:noFill/>
                          </a:ln>
                          <a:solidFill>
                            <a:srgbClr val="58585B"/>
                          </a:solidFill>
                          <a:effectLst/>
                          <a:uLnTx/>
                          <a:uFillTx/>
                          <a:latin typeface="Arial"/>
                          <a:ea typeface="+mn-ea"/>
                          <a:cs typeface="+mn-cs"/>
                        </a:rPr>
                        <a:t>Se recomienda</a:t>
                      </a:r>
                      <a:endParaRPr kumimoji="0" lang="es-419"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es-419" sz="1100"/>
                        <a:t>15.3.5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dirty="0">
                          <a:ln>
                            <a:noFill/>
                          </a:ln>
                          <a:solidFill>
                            <a:srgbClr val="58585B"/>
                          </a:solidFill>
                          <a:effectLst/>
                          <a:uLnTx/>
                          <a:uFillTx/>
                          <a:latin typeface="Arial"/>
                          <a:ea typeface="+mn-ea"/>
                          <a:cs typeface="+mn-cs"/>
                        </a:rPr>
                        <a:t>Verifique su conocimiento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dirty="0"/>
                        <a:t>Protocolos web y de correo electrónico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a:ln>
                            <a:noFill/>
                          </a:ln>
                          <a:solidFill>
                            <a:srgbClr val="58585B"/>
                          </a:solidFill>
                          <a:effectLst/>
                          <a:uLnTx/>
                          <a:uFillTx/>
                          <a:latin typeface="Arial"/>
                          <a:ea typeface="+mn-ea"/>
                          <a:cs typeface="+mn-cs"/>
                        </a:rPr>
                        <a:t>Se recomienda</a:t>
                      </a:r>
                      <a:endParaRPr kumimoji="0" lang="es-419"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es-419" sz="1100"/>
                        <a:t>15.4.5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dirty="0"/>
                        <a:t>Verificador de sintaxis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dirty="0"/>
                        <a:t>El comando nslookup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a:ln>
                            <a:noFill/>
                          </a:ln>
                          <a:solidFill>
                            <a:srgbClr val="58585B"/>
                          </a:solidFill>
                          <a:effectLst/>
                          <a:uLnTx/>
                          <a:uFillTx/>
                          <a:latin typeface="Arial"/>
                          <a:ea typeface="+mn-ea"/>
                          <a:cs typeface="+mn-cs"/>
                        </a:rPr>
                        <a:t>Se recomienda</a:t>
                      </a:r>
                      <a:endParaRPr kumimoji="0" lang="es-419"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es-419" sz="1100"/>
                        <a:t>15.4.8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dirty="0"/>
                        <a:t>Observar la resolución DNS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a:ln>
                            <a:noFill/>
                          </a:ln>
                          <a:solidFill>
                            <a:srgbClr val="58585B"/>
                          </a:solidFill>
                          <a:effectLst/>
                          <a:uLnTx/>
                          <a:uFillTx/>
                          <a:latin typeface="Arial"/>
                          <a:ea typeface="+mn-ea"/>
                          <a:cs typeface="+mn-cs"/>
                        </a:rPr>
                        <a:t>Se recomienda</a:t>
                      </a:r>
                      <a:endParaRPr kumimoji="0" lang="es-419"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es-419" sz="1100"/>
                        <a:t>15.4.9</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a:ln>
                            <a:noFill/>
                          </a:ln>
                          <a:solidFill>
                            <a:srgbClr val="58585B"/>
                          </a:solidFill>
                          <a:effectLst/>
                          <a:uLnTx/>
                          <a:uFillTx/>
                          <a:latin typeface="Arial"/>
                          <a:ea typeface="+mn-ea"/>
                          <a:cs typeface="+mn-cs"/>
                        </a:rPr>
                        <a:t>Verifique su conocimiento</a:t>
                      </a:r>
                      <a:endParaRPr kumimoji="0" lang="es-419"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dirty="0"/>
                        <a:t>Servicios de direccionamiento IP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a:ln>
                            <a:noFill/>
                          </a:ln>
                          <a:solidFill>
                            <a:srgbClr val="58585B"/>
                          </a:solidFill>
                          <a:effectLst/>
                          <a:uLnTx/>
                          <a:uFillTx/>
                          <a:latin typeface="Arial"/>
                          <a:ea typeface="+mn-ea"/>
                          <a:cs typeface="+mn-cs"/>
                        </a:rPr>
                        <a:t>Se recomienda</a:t>
                      </a:r>
                      <a:endParaRPr kumimoji="0" lang="es-419"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es-419" sz="1100"/>
                        <a:t>15.5.3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dirty="0">
                          <a:ln>
                            <a:noFill/>
                          </a:ln>
                          <a:solidFill>
                            <a:srgbClr val="58585B"/>
                          </a:solidFill>
                          <a:effectLst/>
                          <a:uLnTx/>
                          <a:uFillTx/>
                          <a:latin typeface="Arial"/>
                          <a:ea typeface="+mn-ea"/>
                          <a:cs typeface="+mn-cs"/>
                        </a:rPr>
                        <a:t>Verifique su conocimiento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dirty="0"/>
                        <a:t>Servicios de intercambio de archivos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noProof="0" dirty="0">
                          <a:ln>
                            <a:noFill/>
                          </a:ln>
                          <a:solidFill>
                            <a:srgbClr val="58585B"/>
                          </a:solidFill>
                          <a:effectLst/>
                          <a:uLnTx/>
                          <a:uFillTx/>
                          <a:latin typeface="Arial"/>
                          <a:ea typeface="+mn-ea"/>
                          <a:cs typeface="+mn-cs"/>
                        </a:rPr>
                        <a:t>Se recomienda</a:t>
                      </a: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Módulo 15: Buenas Prácticas</a:t>
            </a:r>
          </a:p>
        </p:txBody>
      </p:sp>
      <p:sp>
        <p:nvSpPr>
          <p:cNvPr id="11266" name="Rectangle 34"/>
          <p:cNvSpPr>
            <a:spLocks noGrp="1" noChangeArrowheads="1"/>
          </p:cNvSpPr>
          <p:nvPr>
            <p:ph idx="1"/>
          </p:nvPr>
        </p:nvSpPr>
        <p:spPr>
          <a:xfrm>
            <a:off x="144065" y="798944"/>
            <a:ext cx="8853286" cy="3680459"/>
          </a:xfrm>
        </p:spPr>
        <p:txBody>
          <a:bodyPr/>
          <a:lstStyle/>
          <a:p>
            <a:pPr marL="0" indent="0">
              <a:spcBef>
                <a:spcPct val="30000"/>
              </a:spcBef>
              <a:buNone/>
            </a:pPr>
            <a:r>
              <a:rPr lang="es-419" sz="1600" dirty="0"/>
              <a:t>Antes de enseñar el Módulo 15, el instructor debe:</a:t>
            </a:r>
          </a:p>
          <a:p>
            <a:pPr>
              <a:spcBef>
                <a:spcPct val="30000"/>
              </a:spcBef>
              <a:buFont typeface="Arial" panose="020B0604020202020204" pitchFamily="34" charset="0"/>
              <a:buChar char="•"/>
            </a:pPr>
            <a:r>
              <a:rPr lang="es-419" sz="1600" dirty="0"/>
              <a:t>Revisar las actividades y evaluaciones para este módulo.</a:t>
            </a:r>
          </a:p>
          <a:p>
            <a:pPr>
              <a:spcBef>
                <a:spcPct val="30000"/>
              </a:spcBef>
              <a:buFont typeface="Arial" panose="020B0604020202020204" pitchFamily="34" charset="0"/>
              <a:buChar char="•"/>
            </a:pPr>
            <a:r>
              <a:rPr lang="es-419" sz="1600" dirty="0"/>
              <a:t>Intentar incluir tantas preguntas como sea posible para mantener a los estudiantes interesados durante la presentación en la clase.</a:t>
            </a:r>
          </a:p>
          <a:p>
            <a:pPr>
              <a:lnSpc>
                <a:spcPct val="85000"/>
              </a:lnSpc>
              <a:spcBef>
                <a:spcPct val="30000"/>
              </a:spcBef>
              <a:buFont typeface="Arial" panose="020B0604020202020204" pitchFamily="34" charset="0"/>
              <a:buChar char="•"/>
            </a:pPr>
            <a:r>
              <a:rPr lang="es-419" dirty="0"/>
              <a:t>Después de este módulo, el examen de comunicaciones de aplicaciones de red está disponible y abarca los módulos 14-15.</a:t>
            </a:r>
          </a:p>
          <a:p>
            <a:pPr marL="0" indent="0" rtl="0">
              <a:lnSpc>
                <a:spcPct val="85000"/>
              </a:lnSpc>
              <a:spcBef>
                <a:spcPct val="30000"/>
              </a:spcBef>
              <a:buNone/>
            </a:pPr>
            <a:r>
              <a:rPr lang="es-419" sz="1600" dirty="0"/>
              <a:t>Tema 15.1</a:t>
            </a:r>
          </a:p>
          <a:p>
            <a:pPr lvl="1">
              <a:lnSpc>
                <a:spcPct val="85000"/>
              </a:lnSpc>
              <a:spcBef>
                <a:spcPct val="30000"/>
              </a:spcBef>
              <a:buFont typeface="Arial" panose="020B0604020202020204" pitchFamily="34" charset="0"/>
              <a:buChar char="•"/>
            </a:pPr>
            <a:r>
              <a:rPr lang="es-419" sz="1600" dirty="0"/>
              <a:t>Preguntar a los estudiantes o tenga una discusión en clase:</a:t>
            </a:r>
          </a:p>
          <a:p>
            <a:pPr lvl="2">
              <a:lnSpc>
                <a:spcPct val="85000"/>
              </a:lnSpc>
              <a:spcBef>
                <a:spcPct val="30000"/>
              </a:spcBef>
              <a:buFont typeface="Arial" panose="020B0604020202020204" pitchFamily="34" charset="0"/>
              <a:buChar char="•"/>
            </a:pPr>
            <a:r>
              <a:rPr lang="es-419" sz="1600" dirty="0"/>
              <a:t>¿Cuáles son algunos protocolos en la capa de aplicación del modelo TCP / IP?</a:t>
            </a:r>
          </a:p>
          <a:p>
            <a:pPr lvl="2">
              <a:lnSpc>
                <a:spcPct val="85000"/>
              </a:lnSpc>
              <a:spcBef>
                <a:spcPct val="30000"/>
              </a:spcBef>
              <a:buFont typeface="Arial" panose="020B0604020202020204" pitchFamily="34" charset="0"/>
              <a:buChar char="•"/>
            </a:pPr>
            <a:r>
              <a:rPr lang="es-419" sz="1600" dirty="0"/>
              <a:t>¿Por qué la capa de aplicación del modelo TCP / IP se considera la más cercana al usuario final?</a:t>
            </a:r>
          </a:p>
          <a:p>
            <a:pPr lvl="2">
              <a:lnSpc>
                <a:spcPct val="85000"/>
              </a:lnSpc>
              <a:spcBef>
                <a:spcPct val="30000"/>
              </a:spcBef>
              <a:buFont typeface="Arial" panose="020B0604020202020204" pitchFamily="34" charset="0"/>
              <a:buChar char="•"/>
            </a:pPr>
            <a:r>
              <a:rPr lang="es-419" sz="1600" dirty="0"/>
              <a:t>¿Por qué cree que el modelo TCP / IP combina las capas de aplicación, presentación y sesión en una sola capa?</a:t>
            </a:r>
          </a:p>
          <a:p>
            <a:pPr>
              <a:lnSpc>
                <a:spcPct val="85000"/>
              </a:lnSpc>
              <a:spcBef>
                <a:spcPct val="30000"/>
              </a:spcBef>
              <a:buFont typeface="Arial" panose="020B0604020202020204" pitchFamily="34" charset="0"/>
              <a:buChar char="•"/>
            </a:pPr>
            <a:endParaRPr lang="en-US" dirty="0"/>
          </a:p>
          <a:p>
            <a:pPr lvl="1">
              <a:lnSpc>
                <a:spcPct val="85000"/>
              </a:lnSpc>
              <a:spcBef>
                <a:spcPct val="30000"/>
              </a:spcBef>
              <a:buFont typeface="Arial" panose="020B0604020202020204" pitchFamily="34" charset="0"/>
              <a:buChar char="•"/>
            </a:pPr>
            <a:endParaRPr lang="en-US" dirty="0"/>
          </a:p>
          <a:p>
            <a:pPr eaLnBrk="1" hangingPunct="1">
              <a:lnSpc>
                <a:spcPct val="85000"/>
              </a:lnSpc>
              <a:spcBef>
                <a:spcPct val="30000"/>
              </a:spcBef>
              <a:buFont typeface="Arial" panose="020B0604020202020204" pitchFamily="34" charset="0"/>
              <a:buChar char="•"/>
            </a:pPr>
            <a:endParaRPr lang="en-US" dirty="0"/>
          </a:p>
          <a:p>
            <a:pPr marL="630238" lvl="2" indent="-214313">
              <a:buFont typeface="Arial" panose="020B0604020202020204" pitchFamily="34" charset="0"/>
              <a:buChar char="•"/>
            </a:pPr>
            <a:endParaRPr lang="en-US" sz="1200" dirty="0"/>
          </a:p>
          <a:p>
            <a:pPr marL="701675" lvl="2" indent="-285750">
              <a:buFont typeface="Arial" panose="020B0604020202020204" pitchFamily="34" charset="0"/>
              <a:buChar char="•"/>
            </a:pPr>
            <a:endParaRPr lang="en-US" sz="1500" dirty="0"/>
          </a:p>
          <a:p>
            <a:pPr eaLnBrk="1" hangingPunct="1">
              <a:lnSpc>
                <a:spcPct val="85000"/>
              </a:lnSpc>
              <a:spcBef>
                <a:spcPct val="30000"/>
              </a:spcBef>
              <a:buFont typeface="Arial" panose="020B0604020202020204" pitchFamily="34" charset="0"/>
              <a:buChar char="•"/>
            </a:pPr>
            <a:endParaRPr lang="en-US" b="1" dirty="0">
              <a:solidFill>
                <a:srgbClr val="FF0000"/>
              </a:solidFill>
            </a:endParaRPr>
          </a:p>
          <a:p>
            <a:pPr eaLnBrk="1" hangingPunct="1">
              <a:lnSpc>
                <a:spcPct val="85000"/>
              </a:lnSpc>
              <a:spcBef>
                <a:spcPct val="30000"/>
              </a:spcBef>
              <a:buFont typeface="Arial" panose="020B0604020202020204" pitchFamily="34" charset="0"/>
              <a:buChar char="•"/>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Módulo 15: Buenas Prácticas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s-419" sz="1600" dirty="0"/>
              <a:t>Tema 15.2</a:t>
            </a:r>
          </a:p>
          <a:p>
            <a:pPr lvl="1">
              <a:lnSpc>
                <a:spcPct val="85000"/>
              </a:lnSpc>
              <a:spcBef>
                <a:spcPct val="30000"/>
              </a:spcBef>
            </a:pPr>
            <a:r>
              <a:rPr lang="es-419" sz="1600" dirty="0"/>
              <a:t>Preguntar a los estudiantes o tenga una discusión en clase:</a:t>
            </a:r>
          </a:p>
          <a:p>
            <a:pPr lvl="2">
              <a:lnSpc>
                <a:spcPct val="85000"/>
              </a:lnSpc>
              <a:spcBef>
                <a:spcPct val="30000"/>
              </a:spcBef>
            </a:pPr>
            <a:r>
              <a:rPr lang="es-419" sz="1600" dirty="0"/>
              <a:t>¿Cuáles son algunas de las ventajas / desventajas de usar una red de igual a igual?</a:t>
            </a:r>
          </a:p>
          <a:p>
            <a:pPr lvl="2">
              <a:lnSpc>
                <a:spcPct val="85000"/>
              </a:lnSpc>
              <a:spcBef>
                <a:spcPct val="30000"/>
              </a:spcBef>
            </a:pPr>
            <a:r>
              <a:rPr lang="es-419" sz="1600" dirty="0"/>
              <a:t>¿Alguien ha usado alguna vez una red de punto a punto?</a:t>
            </a:r>
          </a:p>
          <a:p>
            <a:pPr lvl="2">
              <a:lnSpc>
                <a:spcPct val="85000"/>
              </a:lnSpc>
              <a:spcBef>
                <a:spcPct val="30000"/>
              </a:spcBef>
            </a:pPr>
            <a:r>
              <a:rPr lang="es-419" sz="1600" dirty="0"/>
              <a:t>¿Alguien está familiarizado o ha oído hablar de alguna de las aplicaciones punto a punto (BitTorrent, Direct Connect, eDonkey, etc.)?</a:t>
            </a:r>
          </a:p>
          <a:p>
            <a:pPr marL="261937" lvl="2" indent="0">
              <a:lnSpc>
                <a:spcPct val="85000"/>
              </a:lnSpc>
              <a:spcBef>
                <a:spcPct val="30000"/>
              </a:spcBef>
              <a:buNone/>
            </a:pPr>
            <a:endParaRPr lang="en-US" sz="1600" dirty="0"/>
          </a:p>
          <a:p>
            <a:pPr marL="0" indent="0">
              <a:lnSpc>
                <a:spcPct val="85000"/>
              </a:lnSpc>
              <a:spcBef>
                <a:spcPct val="30000"/>
              </a:spcBef>
              <a:buNone/>
            </a:pPr>
            <a:r>
              <a:rPr lang="es-419" sz="1600" dirty="0"/>
              <a:t>Tema 15.3</a:t>
            </a:r>
          </a:p>
          <a:p>
            <a:pPr lvl="1">
              <a:lnSpc>
                <a:spcPct val="85000"/>
              </a:lnSpc>
              <a:spcBef>
                <a:spcPct val="30000"/>
              </a:spcBef>
            </a:pPr>
            <a:r>
              <a:rPr lang="es-419" sz="1600" dirty="0"/>
              <a:t>Preguntar a los estudiantes o tenga una discusión en clase:</a:t>
            </a:r>
          </a:p>
          <a:p>
            <a:pPr lvl="2">
              <a:lnSpc>
                <a:spcPct val="85000"/>
              </a:lnSpc>
              <a:spcBef>
                <a:spcPct val="30000"/>
              </a:spcBef>
            </a:pPr>
            <a:r>
              <a:rPr lang="es-419" sz="1600" dirty="0"/>
              <a:t>¿Por qué se recomienda HTTPS sobre HTTP en sitios web como bancos o tiendas en línea?</a:t>
            </a:r>
          </a:p>
          <a:p>
            <a:pPr lvl="2">
              <a:lnSpc>
                <a:spcPct val="85000"/>
              </a:lnSpc>
              <a:spcBef>
                <a:spcPct val="30000"/>
              </a:spcBef>
            </a:pPr>
            <a:r>
              <a:rPr lang="es-419" sz="1600" dirty="0"/>
              <a:t>¿Cuáles son los tres tipos comunes de mensajes HTTP?</a:t>
            </a:r>
          </a:p>
          <a:p>
            <a:pPr lvl="2">
              <a:lnSpc>
                <a:spcPct val="85000"/>
              </a:lnSpc>
              <a:spcBef>
                <a:spcPct val="30000"/>
              </a:spcBef>
            </a:pPr>
            <a:r>
              <a:rPr lang="es-419" sz="1600" dirty="0"/>
              <a:t>¿Cuál es la diferencia entre POP3 e IMAP?</a:t>
            </a:r>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419" dirty="0"/>
              <a:t>Módulo 15: Buenas Prácticas (Cont.) </a:t>
            </a:r>
          </a:p>
        </p:txBody>
      </p:sp>
      <p:sp>
        <p:nvSpPr>
          <p:cNvPr id="11266" name="Rectangle 34"/>
          <p:cNvSpPr>
            <a:spLocks noGrp="1" noChangeArrowheads="1"/>
          </p:cNvSpPr>
          <p:nvPr>
            <p:ph idx="1"/>
          </p:nvPr>
        </p:nvSpPr>
        <p:spPr>
          <a:xfrm>
            <a:off x="144065" y="798944"/>
            <a:ext cx="8853286" cy="3818775"/>
          </a:xfrm>
        </p:spPr>
        <p:txBody>
          <a:bodyPr/>
          <a:lstStyle/>
          <a:p>
            <a:pPr marL="0" indent="0">
              <a:lnSpc>
                <a:spcPct val="85000"/>
              </a:lnSpc>
              <a:spcBef>
                <a:spcPct val="30000"/>
              </a:spcBef>
              <a:buNone/>
            </a:pPr>
            <a:r>
              <a:rPr lang="es-419" sz="1600" dirty="0"/>
              <a:t>Tema 15.4</a:t>
            </a:r>
          </a:p>
          <a:p>
            <a:pPr lvl="1">
              <a:lnSpc>
                <a:spcPct val="85000"/>
              </a:lnSpc>
              <a:spcBef>
                <a:spcPct val="30000"/>
              </a:spcBef>
            </a:pPr>
            <a:r>
              <a:rPr lang="es-419" sz="1600" dirty="0"/>
              <a:t>Preguntar a los estudiantes o tenga una discusión en clase:</a:t>
            </a:r>
          </a:p>
          <a:p>
            <a:pPr lvl="2" algn="thaiDist">
              <a:lnSpc>
                <a:spcPct val="85000"/>
              </a:lnSpc>
              <a:spcBef>
                <a:spcPct val="30000"/>
              </a:spcBef>
            </a:pPr>
            <a:r>
              <a:rPr lang="es-419" sz="1600" dirty="0"/>
              <a:t>Dibuje un ejemplo de jerarquía DNS en la pizarra y recorra el proceso de resolución de nombres DNS.</a:t>
            </a:r>
          </a:p>
          <a:p>
            <a:pPr lvl="2" algn="thaiDist">
              <a:lnSpc>
                <a:spcPct val="85000"/>
              </a:lnSpc>
              <a:spcBef>
                <a:spcPct val="30000"/>
              </a:spcBef>
            </a:pPr>
            <a:r>
              <a:rPr lang="es-419" sz="1600" dirty="0"/>
              <a:t>Si está disponible, muestre a la clase un ejemplo de cómo realizar un nslookup en varios nombres de dominio. </a:t>
            </a:r>
          </a:p>
          <a:p>
            <a:pPr lvl="2" algn="thaiDist">
              <a:lnSpc>
                <a:spcPct val="85000"/>
              </a:lnSpc>
              <a:spcBef>
                <a:spcPct val="30000"/>
              </a:spcBef>
            </a:pPr>
            <a:r>
              <a:rPr lang="es-419" sz="1600" dirty="0"/>
              <a:t>¿Por qué se recomienda usar DHCP en redes más grandes?</a:t>
            </a:r>
          </a:p>
          <a:p>
            <a:pPr lvl="2" algn="thaiDist">
              <a:lnSpc>
                <a:spcPct val="85000"/>
              </a:lnSpc>
              <a:spcBef>
                <a:spcPct val="30000"/>
              </a:spcBef>
            </a:pPr>
            <a:endParaRPr lang="en-US" sz="1600" dirty="0"/>
          </a:p>
          <a:p>
            <a:pPr marL="0" indent="0">
              <a:lnSpc>
                <a:spcPct val="85000"/>
              </a:lnSpc>
              <a:spcBef>
                <a:spcPct val="30000"/>
              </a:spcBef>
              <a:buNone/>
            </a:pPr>
            <a:r>
              <a:rPr lang="es-419" sz="1600" dirty="0"/>
              <a:t>Tema 15.5</a:t>
            </a:r>
          </a:p>
          <a:p>
            <a:pPr lvl="1">
              <a:lnSpc>
                <a:spcPct val="85000"/>
              </a:lnSpc>
              <a:spcBef>
                <a:spcPct val="30000"/>
              </a:spcBef>
            </a:pPr>
            <a:r>
              <a:rPr lang="es-419" sz="1600" dirty="0"/>
              <a:t>Preguntar a los estudiantes o tenga una discusión en clase:</a:t>
            </a:r>
          </a:p>
          <a:p>
            <a:pPr lvl="2">
              <a:lnSpc>
                <a:spcPct val="85000"/>
              </a:lnSpc>
              <a:spcBef>
                <a:spcPct val="30000"/>
              </a:spcBef>
            </a:pPr>
            <a:r>
              <a:rPr lang="es-419" sz="1600" dirty="0"/>
              <a:t>¿Por qué un cliente establece dos conexiones a un servidor FTP?</a:t>
            </a:r>
          </a:p>
          <a:p>
            <a:pPr lvl="2">
              <a:lnSpc>
                <a:spcPct val="85000"/>
              </a:lnSpc>
              <a:spcBef>
                <a:spcPct val="30000"/>
              </a:spcBef>
            </a:pPr>
            <a:r>
              <a:rPr lang="es-419" sz="1600" dirty="0"/>
              <a:t>¿Cuáles son las diferencias entre FTP y el bloque de mensajes del servidor (SMB)?</a:t>
            </a:r>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8414</TotalTime>
  <Words>5173</Words>
  <Application>Microsoft Macintosh PowerPoint</Application>
  <PresentationFormat>Presentación en pantalla (16:9)</PresentationFormat>
  <Paragraphs>507</Paragraphs>
  <Slides>45</Slides>
  <Notes>43</Notes>
  <HiddenSlides>9</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45</vt:i4>
      </vt:variant>
    </vt:vector>
  </HeadingPairs>
  <TitlesOfParts>
    <vt:vector size="50" baseType="lpstr">
      <vt:lpstr>Arial</vt:lpstr>
      <vt:lpstr>Calibri</vt:lpstr>
      <vt:lpstr>CiscoSans ExtraLight</vt:lpstr>
      <vt:lpstr>Wingdings</vt:lpstr>
      <vt:lpstr>Default Theme</vt:lpstr>
      <vt:lpstr>Módulo 15: Capa de aplicación</vt:lpstr>
      <vt:lpstr>Materiales para el instructor: Guía de planificación del Módulo 15</vt:lpstr>
      <vt:lpstr>¿Qué esperar en este módulo?</vt:lpstr>
      <vt:lpstr>¿Qué esperar en este módulo? (Cont.)</vt:lpstr>
      <vt:lpstr>Verifique su conocimiento</vt:lpstr>
      <vt:lpstr>Módulo 15: Actividades</vt:lpstr>
      <vt:lpstr>Módulo 15: Buenas Prácticas</vt:lpstr>
      <vt:lpstr>Módulo 15: Buenas Prácticas (Cont.) </vt:lpstr>
      <vt:lpstr>Módulo 15: Buenas Prácticas (Cont.) </vt:lpstr>
      <vt:lpstr>Módulo 15: Capa de aplicación </vt:lpstr>
      <vt:lpstr>Objetivos del módulo</vt:lpstr>
      <vt:lpstr>15.1 Solicitud, presentación y sesión</vt:lpstr>
      <vt:lpstr>Aplicación, presentación y sesión  Capa de aplicación</vt:lpstr>
      <vt:lpstr>Aplicación, presentación y sesión  Capa de presentación y sesión</vt:lpstr>
      <vt:lpstr>Aplicación, presentación y sesión  Protocolos de capa de aplicación de TCP/IP</vt:lpstr>
      <vt:lpstr>15.2 De Punto a Punto</vt:lpstr>
      <vt:lpstr>De Punto a Punto  Modelo cliente-servidor</vt:lpstr>
      <vt:lpstr>De Punto a Punto  Redes Punto a Punto</vt:lpstr>
      <vt:lpstr>De Punto a Punto  Aplicaciones punto a punto</vt:lpstr>
      <vt:lpstr>Aplicaciones P2P comunes  punto a punto</vt:lpstr>
      <vt:lpstr>15.3 Protocolos web y de correo electrónico</vt:lpstr>
      <vt:lpstr>Protocolos web y de correo electrónico  Protocolo de transferencia de hipertexto y lenguaje de marcado de hipertexto</vt:lpstr>
      <vt:lpstr>Protocolos web y de correo electrónico  Protocolo de transferencia de hipertexto y lenguaje de marcado de hipertexto </vt:lpstr>
      <vt:lpstr>Protocolos web y de correo electrónico  Protocolo de transferencia de hipertexto y lenguaje de marcado de hipertexto </vt:lpstr>
      <vt:lpstr>Protocolos web y de correo electrónico HTTP y HTTPS</vt:lpstr>
      <vt:lpstr>Protocolos web y de correo electrónico  Protocolos de correo electrónico</vt:lpstr>
      <vt:lpstr>Protocolos Web y Correo Electrónico SMTP, POP e IMAP</vt:lpstr>
      <vt:lpstr>Protocolos Web y Correo Electrónico SMTP, POP e IMAP (Cont.) </vt:lpstr>
      <vt:lpstr>Protocolos web y de correo electrónico  SMTP, POP e IMAP (Cont.)</vt:lpstr>
      <vt:lpstr>15.4 Servicios de direccionamiento IP</vt:lpstr>
      <vt:lpstr>Servicios de direccionamiento IP  Servicio de nombres de dominio</vt:lpstr>
      <vt:lpstr>Servicios de direccionamiento IP  Formato del mensaje DNS</vt:lpstr>
      <vt:lpstr>Servicios de direccionamiento IP  Formato del mensaje DNS</vt:lpstr>
      <vt:lpstr>Servicios de direccionamiento IP Jerarquía DNS</vt:lpstr>
      <vt:lpstr>Servicios de direccionamiento IP El comando nslookup</vt:lpstr>
      <vt:lpstr>Servicios de direccionamiento IP Protocolo de configuración dinámica de host</vt:lpstr>
      <vt:lpstr>Servicios de direccionamiento IP Funcionamiento de DHCP</vt:lpstr>
      <vt:lpstr>Servicios de direccionamiento IP  Práctica de laboratorio: Observación de la resolución DNS</vt:lpstr>
      <vt:lpstr>15.5 – Servicios de uso compartido de archivos</vt:lpstr>
      <vt:lpstr>Servicios de uso compartido de archivos  Protocolo de transferencia de archivos</vt:lpstr>
      <vt:lpstr>Servicios de uso compartido de archivos  Bloqueo de mensajes del servidor</vt:lpstr>
      <vt:lpstr>15.6 - Módulo de práctica y cuestionario</vt:lpstr>
      <vt:lpstr>Práctica del módulo y cuestionario ¿Qué aprendí en este módulo?</vt:lpstr>
      <vt:lpstr>Módulo 15: Capa de aplicación Nuevos Términos y Comando</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Ariel Ramos Ortega</cp:lastModifiedBy>
  <cp:revision>313</cp:revision>
  <dcterms:created xsi:type="dcterms:W3CDTF">2019-10-18T06:21:22Z</dcterms:created>
  <dcterms:modified xsi:type="dcterms:W3CDTF">2020-06-22T07:07:43Z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